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charts/colors1.xml" ContentType="application/vnd.ms-office.chartcolorstyle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bookmarkIdSeed="2">
  <p:sldMasterIdLst>
    <p:sldMasterId id="2147483648" r:id="rId1"/>
    <p:sldMasterId id="2147483666" r:id="rId2"/>
  </p:sldMasterIdLst>
  <p:notesMasterIdLst>
    <p:notesMasterId r:id="rId17"/>
  </p:notesMasterIdLst>
  <p:handoutMasterIdLst>
    <p:handoutMasterId r:id="rId18"/>
  </p:handoutMasterIdLst>
  <p:sldIdLst>
    <p:sldId id="1134" r:id="rId3"/>
    <p:sldId id="1193" r:id="rId4"/>
    <p:sldId id="1197" r:id="rId5"/>
    <p:sldId id="1196" r:id="rId6"/>
    <p:sldId id="1195" r:id="rId7"/>
    <p:sldId id="1194" r:id="rId8"/>
    <p:sldId id="1200" r:id="rId9"/>
    <p:sldId id="1198" r:id="rId10"/>
    <p:sldId id="1202" r:id="rId11"/>
    <p:sldId id="1201" r:id="rId12"/>
    <p:sldId id="1203" r:id="rId13"/>
    <p:sldId id="1205" r:id="rId14"/>
    <p:sldId id="1206" r:id="rId15"/>
    <p:sldId id="1207" r:id="rId16"/>
  </p:sldIdLst>
  <p:sldSz cx="9144000" cy="6858000" type="screen4x3"/>
  <p:notesSz cx="6735763" cy="98663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8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96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44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887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368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849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4">
          <p15:clr>
            <a:srgbClr val="A4A3A4"/>
          </p15:clr>
        </p15:guide>
        <p15:guide id="2">
          <p15:clr>
            <a:srgbClr val="A4A3A4"/>
          </p15:clr>
        </p15:guide>
        <p15:guide id="3" orient="horz" pos="4257">
          <p15:clr>
            <a:srgbClr val="A4A3A4"/>
          </p15:clr>
        </p15:guide>
        <p15:guide id="4" orient="horz" pos="2653">
          <p15:clr>
            <a:srgbClr val="A4A3A4"/>
          </p15:clr>
        </p15:guide>
        <p15:guide id="5" pos="557">
          <p15:clr>
            <a:srgbClr val="A4A3A4"/>
          </p15:clr>
        </p15:guide>
        <p15:guide id="6" pos="3660">
          <p15:clr>
            <a:srgbClr val="A4A3A4"/>
          </p15:clr>
        </p15:guide>
        <p15:guide id="7" pos="4533">
          <p15:clr>
            <a:srgbClr val="A4A3A4"/>
          </p15:clr>
        </p15:guide>
        <p15:guide id="8" pos="1177">
          <p15:clr>
            <a:srgbClr val="A4A3A4"/>
          </p15:clr>
        </p15:guide>
        <p15:guide id="9" pos="1220">
          <p15:clr>
            <a:srgbClr val="A4A3A4"/>
          </p15:clr>
        </p15:guide>
        <p15:guide id="10" pos="1998">
          <p15:clr>
            <a:srgbClr val="A4A3A4"/>
          </p15:clr>
        </p15:guide>
        <p15:guide id="11" orient="horz" pos="4132">
          <p15:clr>
            <a:srgbClr val="A4A3A4"/>
          </p15:clr>
        </p15:guide>
        <p15:guide id="12" orient="horz" pos="540">
          <p15:clr>
            <a:srgbClr val="A4A3A4"/>
          </p15:clr>
        </p15:guide>
        <p15:guide id="13" pos="75">
          <p15:clr>
            <a:srgbClr val="A4A3A4"/>
          </p15:clr>
        </p15:guide>
        <p15:guide id="14" pos="5685">
          <p15:clr>
            <a:srgbClr val="A4A3A4"/>
          </p15:clr>
        </p15:guide>
        <p15:guide id="15" orient="horz" pos="252">
          <p15:clr>
            <a:srgbClr val="A4A3A4"/>
          </p15:clr>
        </p15:guide>
        <p15:guide id="16" orient="horz" pos="4097">
          <p15:clr>
            <a:srgbClr val="A4A3A4"/>
          </p15:clr>
        </p15:guide>
        <p15:guide id="17" orient="horz" pos="5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96" userDrawn="1">
          <p15:clr>
            <a:srgbClr val="A4A3A4"/>
          </p15:clr>
        </p15:guide>
        <p15:guide id="2" pos="2100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E, HAWALY" initials="AH" lastIdx="3" clrIdx="0">
    <p:extLst>
      <p:ext uri="{19B8F6BF-5375-455C-9EA6-DF929625EA0E}">
        <p15:presenceInfo xmlns:p15="http://schemas.microsoft.com/office/powerpoint/2012/main" xmlns="" userId="S-1-5-21-725345543-1957994488-2146389909-10737518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A261"/>
    <a:srgbClr val="D3F0D0"/>
    <a:srgbClr val="B07BD7"/>
    <a:srgbClr val="DC1CE1"/>
    <a:srgbClr val="535353"/>
    <a:srgbClr val="C47F04"/>
    <a:srgbClr val="CCCCCC"/>
    <a:srgbClr val="004227"/>
    <a:srgbClr val="0042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3272" autoAdjust="0"/>
  </p:normalViewPr>
  <p:slideViewPr>
    <p:cSldViewPr snapToGrid="0" snapToObjects="1">
      <p:cViewPr varScale="1">
        <p:scale>
          <a:sx n="75" d="100"/>
          <a:sy n="75" d="100"/>
        </p:scale>
        <p:origin x="-1692" y="-102"/>
      </p:cViewPr>
      <p:guideLst>
        <p:guide orient="horz" pos="624"/>
        <p:guide orient="horz" pos="4257"/>
        <p:guide orient="horz" pos="2653"/>
        <p:guide orient="horz" pos="4132"/>
        <p:guide orient="horz" pos="540"/>
        <p:guide orient="horz" pos="252"/>
        <p:guide orient="horz" pos="4097"/>
        <p:guide orient="horz" pos="561"/>
        <p:guide/>
        <p:guide pos="557"/>
        <p:guide pos="3660"/>
        <p:guide pos="4533"/>
        <p:guide pos="1177"/>
        <p:guide pos="1220"/>
        <p:guide pos="1998"/>
        <p:guide pos="75"/>
        <p:guide pos="56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150"/>
    </p:cViewPr>
  </p:sorterViewPr>
  <p:notesViewPr>
    <p:cSldViewPr snapToGrid="0" snapToObjects="1">
      <p:cViewPr varScale="1">
        <p:scale>
          <a:sx n="88" d="100"/>
          <a:sy n="88" d="100"/>
        </p:scale>
        <p:origin x="-3768" y="-108"/>
      </p:cViewPr>
      <p:guideLst>
        <p:guide orient="horz" pos="3096"/>
        <p:guide orient="horz" pos="3108"/>
        <p:guide pos="2100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Projects</a:t>
            </a:r>
            <a:endParaRPr lang="en-US" dirty="0"/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Public Sector</c:v>
                </c:pt>
                <c:pt idx="1">
                  <c:v>Private Sector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3.2</c:v>
                </c:pt>
                <c:pt idx="1">
                  <c:v>3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7838" y="617538"/>
            <a:ext cx="5789612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 lIns="91999" tIns="46000" rIns="91999" bIns="46000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7766" y="5301563"/>
            <a:ext cx="580658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86794" y="9487167"/>
            <a:ext cx="18755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274284" y="10932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9860" indent="-118241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6129" indent="-18464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35707" indent="-12795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53946" indent="-116620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979841" y="4281616"/>
            <a:ext cx="5397735" cy="1538883"/>
          </a:xfrm>
          <a:noFill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092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59D4E8-5B88-41B5-9C65-50B6C32D732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962655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23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47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844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120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160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F93CAF-D183-4377-B5F3-6B59360C4B76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37294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35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094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24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0501060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6775" name="think-cell Slide" r:id="rId3" imgW="360" imgH="360" progId="">
              <p:embed/>
            </p:oleObj>
          </a:graphicData>
        </a:graphic>
      </p:graphicFrame>
      <p:pic>
        <p:nvPicPr>
          <p:cNvPr id="17548" name="Picture 14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reeform 7"/>
          <p:cNvSpPr>
            <a:spLocks noEditPoints="1"/>
          </p:cNvSpPr>
          <p:nvPr userDrawn="1"/>
        </p:nvSpPr>
        <p:spPr bwMode="ltGray">
          <a:xfrm rot="16200000">
            <a:off x="3224885" y="-1173139"/>
            <a:ext cx="2694230" cy="9144001"/>
          </a:xfrm>
          <a:custGeom>
            <a:avLst/>
            <a:gdLst>
              <a:gd name="T0" fmla="*/ 446 w 554"/>
              <a:gd name="T1" fmla="*/ 1649 h 2000"/>
              <a:gd name="T2" fmla="*/ 425 w 554"/>
              <a:gd name="T3" fmla="*/ 2000 h 2000"/>
              <a:gd name="T4" fmla="*/ 474 w 554"/>
              <a:gd name="T5" fmla="*/ 1779 h 2000"/>
              <a:gd name="T6" fmla="*/ 446 w 554"/>
              <a:gd name="T7" fmla="*/ 2000 h 2000"/>
              <a:gd name="T8" fmla="*/ 489 w 554"/>
              <a:gd name="T9" fmla="*/ 1966 h 2000"/>
              <a:gd name="T10" fmla="*/ 488 w 554"/>
              <a:gd name="T11" fmla="*/ 1992 h 2000"/>
              <a:gd name="T12" fmla="*/ 492 w 554"/>
              <a:gd name="T13" fmla="*/ 1964 h 2000"/>
              <a:gd name="T14" fmla="*/ 447 w 554"/>
              <a:gd name="T15" fmla="*/ 1450 h 2000"/>
              <a:gd name="T16" fmla="*/ 437 w 554"/>
              <a:gd name="T17" fmla="*/ 1415 h 2000"/>
              <a:gd name="T18" fmla="*/ 305 w 554"/>
              <a:gd name="T19" fmla="*/ 309 h 2000"/>
              <a:gd name="T20" fmla="*/ 425 w 554"/>
              <a:gd name="T21" fmla="*/ 0 h 2000"/>
              <a:gd name="T22" fmla="*/ 394 w 554"/>
              <a:gd name="T23" fmla="*/ 0 h 2000"/>
              <a:gd name="T24" fmla="*/ 377 w 554"/>
              <a:gd name="T25" fmla="*/ 47 h 2000"/>
              <a:gd name="T26" fmla="*/ 376 w 554"/>
              <a:gd name="T27" fmla="*/ 0 h 2000"/>
              <a:gd name="T28" fmla="*/ 268 w 554"/>
              <a:gd name="T29" fmla="*/ 204 h 2000"/>
              <a:gd name="T30" fmla="*/ 260 w 554"/>
              <a:gd name="T31" fmla="*/ 217 h 2000"/>
              <a:gd name="T32" fmla="*/ 302 w 554"/>
              <a:gd name="T33" fmla="*/ 0 h 2000"/>
              <a:gd name="T34" fmla="*/ 142 w 554"/>
              <a:gd name="T35" fmla="*/ 603 h 2000"/>
              <a:gd name="T36" fmla="*/ 283 w 554"/>
              <a:gd name="T37" fmla="*/ 0 h 2000"/>
              <a:gd name="T38" fmla="*/ 374 w 554"/>
              <a:gd name="T39" fmla="*/ 2000 h 2000"/>
              <a:gd name="T40" fmla="*/ 291 w 554"/>
              <a:gd name="T41" fmla="*/ 1131 h 2000"/>
              <a:gd name="T42" fmla="*/ 278 w 554"/>
              <a:gd name="T43" fmla="*/ 1117 h 2000"/>
              <a:gd name="T44" fmla="*/ 275 w 554"/>
              <a:gd name="T45" fmla="*/ 1103 h 2000"/>
              <a:gd name="T46" fmla="*/ 478 w 554"/>
              <a:gd name="T47" fmla="*/ 1782 h 2000"/>
              <a:gd name="T48" fmla="*/ 476 w 554"/>
              <a:gd name="T49" fmla="*/ 1713 h 2000"/>
              <a:gd name="T50" fmla="*/ 451 w 554"/>
              <a:gd name="T51" fmla="*/ 1654 h 2000"/>
              <a:gd name="T52" fmla="*/ 385 w 554"/>
              <a:gd name="T53" fmla="*/ 1322 h 2000"/>
              <a:gd name="T54" fmla="*/ 446 w 554"/>
              <a:gd name="T55" fmla="*/ 1464 h 2000"/>
              <a:gd name="T56" fmla="*/ 343 w 554"/>
              <a:gd name="T57" fmla="*/ 1220 h 2000"/>
              <a:gd name="T58" fmla="*/ 347 w 554"/>
              <a:gd name="T59" fmla="*/ 89 h 2000"/>
              <a:gd name="T60" fmla="*/ 265 w 554"/>
              <a:gd name="T61" fmla="*/ 529 h 2000"/>
              <a:gd name="T62" fmla="*/ 420 w 554"/>
              <a:gd name="T63" fmla="*/ 1373 h 2000"/>
              <a:gd name="T64" fmla="*/ 211 w 554"/>
              <a:gd name="T65" fmla="*/ 841 h 2000"/>
              <a:gd name="T66" fmla="*/ 234 w 554"/>
              <a:gd name="T67" fmla="*/ 423 h 2000"/>
              <a:gd name="T68" fmla="*/ 224 w 554"/>
              <a:gd name="T69" fmla="*/ 952 h 2000"/>
              <a:gd name="T70" fmla="*/ 202 w 554"/>
              <a:gd name="T71" fmla="*/ 552 h 2000"/>
              <a:gd name="T72" fmla="*/ 263 w 554"/>
              <a:gd name="T73" fmla="*/ 220 h 2000"/>
              <a:gd name="T74" fmla="*/ 286 w 554"/>
              <a:gd name="T75" fmla="*/ 258 h 2000"/>
              <a:gd name="T76" fmla="*/ 197 w 554"/>
              <a:gd name="T77" fmla="*/ 372 h 2000"/>
              <a:gd name="T78" fmla="*/ 205 w 554"/>
              <a:gd name="T79" fmla="*/ 523 h 2000"/>
              <a:gd name="T80" fmla="*/ 233 w 554"/>
              <a:gd name="T81" fmla="*/ 1019 h 2000"/>
              <a:gd name="T82" fmla="*/ 236 w 554"/>
              <a:gd name="T83" fmla="*/ 1045 h 2000"/>
              <a:gd name="T84" fmla="*/ 269 w 554"/>
              <a:gd name="T85" fmla="*/ 1103 h 2000"/>
              <a:gd name="T86" fmla="*/ 173 w 554"/>
              <a:gd name="T87" fmla="*/ 552 h 2000"/>
              <a:gd name="T88" fmla="*/ 189 w 554"/>
              <a:gd name="T89" fmla="*/ 397 h 2000"/>
              <a:gd name="T90" fmla="*/ 193 w 554"/>
              <a:gd name="T91" fmla="*/ 961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54" h="2000">
                <a:moveTo>
                  <a:pt x="374" y="2000"/>
                </a:moveTo>
                <a:cubicBezTo>
                  <a:pt x="383" y="1977"/>
                  <a:pt x="392" y="1953"/>
                  <a:pt x="399" y="1928"/>
                </a:cubicBezTo>
                <a:cubicBezTo>
                  <a:pt x="427" y="1840"/>
                  <a:pt x="444" y="1745"/>
                  <a:pt x="446" y="1649"/>
                </a:cubicBezTo>
                <a:cubicBezTo>
                  <a:pt x="447" y="1652"/>
                  <a:pt x="448" y="1656"/>
                  <a:pt x="449" y="1660"/>
                </a:cubicBezTo>
                <a:cubicBezTo>
                  <a:pt x="460" y="1775"/>
                  <a:pt x="448" y="1891"/>
                  <a:pt x="420" y="2000"/>
                </a:cubicBezTo>
                <a:cubicBezTo>
                  <a:pt x="425" y="2000"/>
                  <a:pt x="425" y="2000"/>
                  <a:pt x="425" y="2000"/>
                </a:cubicBezTo>
                <a:cubicBezTo>
                  <a:pt x="450" y="1896"/>
                  <a:pt x="461" y="1784"/>
                  <a:pt x="453" y="1675"/>
                </a:cubicBezTo>
                <a:cubicBezTo>
                  <a:pt x="454" y="1680"/>
                  <a:pt x="455" y="1685"/>
                  <a:pt x="456" y="1690"/>
                </a:cubicBezTo>
                <a:cubicBezTo>
                  <a:pt x="464" y="1719"/>
                  <a:pt x="470" y="1749"/>
                  <a:pt x="474" y="1779"/>
                </a:cubicBezTo>
                <a:cubicBezTo>
                  <a:pt x="471" y="1839"/>
                  <a:pt x="463" y="1898"/>
                  <a:pt x="452" y="1955"/>
                </a:cubicBezTo>
                <a:cubicBezTo>
                  <a:pt x="449" y="1971"/>
                  <a:pt x="446" y="1985"/>
                  <a:pt x="442" y="2000"/>
                </a:cubicBezTo>
                <a:cubicBezTo>
                  <a:pt x="446" y="2000"/>
                  <a:pt x="446" y="2000"/>
                  <a:pt x="446" y="2000"/>
                </a:cubicBezTo>
                <a:cubicBezTo>
                  <a:pt x="457" y="1954"/>
                  <a:pt x="466" y="1907"/>
                  <a:pt x="472" y="1857"/>
                </a:cubicBezTo>
                <a:cubicBezTo>
                  <a:pt x="474" y="1838"/>
                  <a:pt x="476" y="1818"/>
                  <a:pt x="477" y="1798"/>
                </a:cubicBezTo>
                <a:cubicBezTo>
                  <a:pt x="485" y="1853"/>
                  <a:pt x="489" y="1910"/>
                  <a:pt x="489" y="1966"/>
                </a:cubicBezTo>
                <a:cubicBezTo>
                  <a:pt x="487" y="1977"/>
                  <a:pt x="486" y="1989"/>
                  <a:pt x="484" y="2000"/>
                </a:cubicBezTo>
                <a:cubicBezTo>
                  <a:pt x="487" y="2000"/>
                  <a:pt x="487" y="2000"/>
                  <a:pt x="487" y="2000"/>
                </a:cubicBezTo>
                <a:cubicBezTo>
                  <a:pt x="487" y="1997"/>
                  <a:pt x="488" y="1995"/>
                  <a:pt x="488" y="1992"/>
                </a:cubicBezTo>
                <a:cubicBezTo>
                  <a:pt x="488" y="1995"/>
                  <a:pt x="488" y="1997"/>
                  <a:pt x="488" y="2000"/>
                </a:cubicBezTo>
                <a:cubicBezTo>
                  <a:pt x="491" y="2000"/>
                  <a:pt x="491" y="2000"/>
                  <a:pt x="491" y="2000"/>
                </a:cubicBezTo>
                <a:cubicBezTo>
                  <a:pt x="492" y="1988"/>
                  <a:pt x="492" y="1976"/>
                  <a:pt x="492" y="1964"/>
                </a:cubicBezTo>
                <a:cubicBezTo>
                  <a:pt x="508" y="1836"/>
                  <a:pt x="498" y="1704"/>
                  <a:pt x="471" y="1578"/>
                </a:cubicBezTo>
                <a:cubicBezTo>
                  <a:pt x="468" y="1556"/>
                  <a:pt x="465" y="1534"/>
                  <a:pt x="461" y="1512"/>
                </a:cubicBezTo>
                <a:cubicBezTo>
                  <a:pt x="457" y="1491"/>
                  <a:pt x="452" y="1470"/>
                  <a:pt x="447" y="1450"/>
                </a:cubicBezTo>
                <a:cubicBezTo>
                  <a:pt x="510" y="1621"/>
                  <a:pt x="546" y="1809"/>
                  <a:pt x="538" y="2000"/>
                </a:cubicBezTo>
                <a:cubicBezTo>
                  <a:pt x="543" y="2000"/>
                  <a:pt x="543" y="2000"/>
                  <a:pt x="543" y="2000"/>
                </a:cubicBezTo>
                <a:cubicBezTo>
                  <a:pt x="554" y="1797"/>
                  <a:pt x="509" y="1596"/>
                  <a:pt x="437" y="1415"/>
                </a:cubicBezTo>
                <a:cubicBezTo>
                  <a:pt x="415" y="1335"/>
                  <a:pt x="385" y="1257"/>
                  <a:pt x="360" y="1180"/>
                </a:cubicBezTo>
                <a:cubicBezTo>
                  <a:pt x="323" y="1064"/>
                  <a:pt x="291" y="946"/>
                  <a:pt x="275" y="821"/>
                </a:cubicBezTo>
                <a:cubicBezTo>
                  <a:pt x="252" y="650"/>
                  <a:pt x="264" y="472"/>
                  <a:pt x="305" y="309"/>
                </a:cubicBezTo>
                <a:cubicBezTo>
                  <a:pt x="325" y="229"/>
                  <a:pt x="347" y="149"/>
                  <a:pt x="371" y="71"/>
                </a:cubicBezTo>
                <a:cubicBezTo>
                  <a:pt x="373" y="65"/>
                  <a:pt x="375" y="58"/>
                  <a:pt x="377" y="52"/>
                </a:cubicBezTo>
                <a:cubicBezTo>
                  <a:pt x="393" y="34"/>
                  <a:pt x="409" y="16"/>
                  <a:pt x="425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07" y="14"/>
                  <a:pt x="393" y="28"/>
                  <a:pt x="380" y="44"/>
                </a:cubicBezTo>
                <a:cubicBezTo>
                  <a:pt x="384" y="29"/>
                  <a:pt x="389" y="15"/>
                  <a:pt x="394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0" y="5"/>
                  <a:pt x="388" y="10"/>
                  <a:pt x="387" y="15"/>
                </a:cubicBezTo>
                <a:cubicBezTo>
                  <a:pt x="384" y="26"/>
                  <a:pt x="380" y="36"/>
                  <a:pt x="377" y="47"/>
                </a:cubicBezTo>
                <a:cubicBezTo>
                  <a:pt x="368" y="57"/>
                  <a:pt x="359" y="68"/>
                  <a:pt x="350" y="79"/>
                </a:cubicBezTo>
                <a:cubicBezTo>
                  <a:pt x="354" y="67"/>
                  <a:pt x="358" y="54"/>
                  <a:pt x="363" y="42"/>
                </a:cubicBezTo>
                <a:cubicBezTo>
                  <a:pt x="367" y="28"/>
                  <a:pt x="372" y="14"/>
                  <a:pt x="376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64" y="30"/>
                  <a:pt x="354" y="58"/>
                  <a:pt x="344" y="87"/>
                </a:cubicBezTo>
                <a:cubicBezTo>
                  <a:pt x="316" y="123"/>
                  <a:pt x="291" y="162"/>
                  <a:pt x="268" y="204"/>
                </a:cubicBezTo>
                <a:cubicBezTo>
                  <a:pt x="287" y="135"/>
                  <a:pt x="309" y="68"/>
                  <a:pt x="330" y="0"/>
                </a:cubicBezTo>
                <a:cubicBezTo>
                  <a:pt x="327" y="0"/>
                  <a:pt x="327" y="0"/>
                  <a:pt x="327" y="0"/>
                </a:cubicBezTo>
                <a:cubicBezTo>
                  <a:pt x="304" y="72"/>
                  <a:pt x="281" y="144"/>
                  <a:pt x="260" y="217"/>
                </a:cubicBezTo>
                <a:cubicBezTo>
                  <a:pt x="238" y="258"/>
                  <a:pt x="219" y="302"/>
                  <a:pt x="202" y="348"/>
                </a:cubicBezTo>
                <a:cubicBezTo>
                  <a:pt x="229" y="229"/>
                  <a:pt x="269" y="116"/>
                  <a:pt x="304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264" y="123"/>
                  <a:pt x="220" y="243"/>
                  <a:pt x="194" y="371"/>
                </a:cubicBezTo>
                <a:cubicBezTo>
                  <a:pt x="191" y="378"/>
                  <a:pt x="189" y="385"/>
                  <a:pt x="187" y="392"/>
                </a:cubicBezTo>
                <a:cubicBezTo>
                  <a:pt x="165" y="459"/>
                  <a:pt x="150" y="530"/>
                  <a:pt x="142" y="603"/>
                </a:cubicBezTo>
                <a:cubicBezTo>
                  <a:pt x="146" y="529"/>
                  <a:pt x="156" y="455"/>
                  <a:pt x="170" y="385"/>
                </a:cubicBezTo>
                <a:cubicBezTo>
                  <a:pt x="189" y="291"/>
                  <a:pt x="216" y="199"/>
                  <a:pt x="244" y="110"/>
                </a:cubicBezTo>
                <a:cubicBezTo>
                  <a:pt x="255" y="73"/>
                  <a:pt x="270" y="36"/>
                  <a:pt x="2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00"/>
                  <a:pt x="0" y="2000"/>
                  <a:pt x="0" y="2000"/>
                </a:cubicBezTo>
                <a:lnTo>
                  <a:pt x="374" y="2000"/>
                </a:lnTo>
                <a:close/>
                <a:moveTo>
                  <a:pt x="278" y="1117"/>
                </a:moveTo>
                <a:cubicBezTo>
                  <a:pt x="276" y="1112"/>
                  <a:pt x="274" y="1106"/>
                  <a:pt x="272" y="1100"/>
                </a:cubicBezTo>
                <a:cubicBezTo>
                  <a:pt x="278" y="1110"/>
                  <a:pt x="285" y="1121"/>
                  <a:pt x="291" y="1131"/>
                </a:cubicBezTo>
                <a:cubicBezTo>
                  <a:pt x="296" y="1140"/>
                  <a:pt x="301" y="1149"/>
                  <a:pt x="306" y="1158"/>
                </a:cubicBezTo>
                <a:cubicBezTo>
                  <a:pt x="316" y="1175"/>
                  <a:pt x="325" y="1193"/>
                  <a:pt x="334" y="1211"/>
                </a:cubicBezTo>
                <a:cubicBezTo>
                  <a:pt x="316" y="1178"/>
                  <a:pt x="297" y="1148"/>
                  <a:pt x="278" y="1117"/>
                </a:cubicBezTo>
                <a:close/>
                <a:moveTo>
                  <a:pt x="269" y="1094"/>
                </a:moveTo>
                <a:cubicBezTo>
                  <a:pt x="269" y="1092"/>
                  <a:pt x="268" y="1091"/>
                  <a:pt x="268" y="1089"/>
                </a:cubicBezTo>
                <a:cubicBezTo>
                  <a:pt x="270" y="1094"/>
                  <a:pt x="273" y="1098"/>
                  <a:pt x="275" y="1103"/>
                </a:cubicBezTo>
                <a:cubicBezTo>
                  <a:pt x="273" y="1100"/>
                  <a:pt x="271" y="1097"/>
                  <a:pt x="269" y="1094"/>
                </a:cubicBezTo>
                <a:close/>
                <a:moveTo>
                  <a:pt x="492" y="1937"/>
                </a:moveTo>
                <a:cubicBezTo>
                  <a:pt x="491" y="1885"/>
                  <a:pt x="486" y="1833"/>
                  <a:pt x="478" y="1782"/>
                </a:cubicBezTo>
                <a:cubicBezTo>
                  <a:pt x="481" y="1726"/>
                  <a:pt x="480" y="1669"/>
                  <a:pt x="475" y="1613"/>
                </a:cubicBezTo>
                <a:cubicBezTo>
                  <a:pt x="496" y="1719"/>
                  <a:pt x="502" y="1829"/>
                  <a:pt x="492" y="1937"/>
                </a:cubicBezTo>
                <a:close/>
                <a:moveTo>
                  <a:pt x="476" y="1713"/>
                </a:moveTo>
                <a:cubicBezTo>
                  <a:pt x="476" y="1730"/>
                  <a:pt x="476" y="1747"/>
                  <a:pt x="475" y="1763"/>
                </a:cubicBezTo>
                <a:cubicBezTo>
                  <a:pt x="471" y="1740"/>
                  <a:pt x="466" y="1718"/>
                  <a:pt x="461" y="1695"/>
                </a:cubicBezTo>
                <a:cubicBezTo>
                  <a:pt x="458" y="1681"/>
                  <a:pt x="454" y="1667"/>
                  <a:pt x="451" y="1654"/>
                </a:cubicBezTo>
                <a:cubicBezTo>
                  <a:pt x="449" y="1640"/>
                  <a:pt x="448" y="1626"/>
                  <a:pt x="446" y="1613"/>
                </a:cubicBezTo>
                <a:cubicBezTo>
                  <a:pt x="445" y="1598"/>
                  <a:pt x="445" y="1584"/>
                  <a:pt x="444" y="1570"/>
                </a:cubicBezTo>
                <a:cubicBezTo>
                  <a:pt x="438" y="1482"/>
                  <a:pt x="415" y="1399"/>
                  <a:pt x="385" y="1322"/>
                </a:cubicBezTo>
                <a:cubicBezTo>
                  <a:pt x="418" y="1402"/>
                  <a:pt x="447" y="1487"/>
                  <a:pt x="467" y="1575"/>
                </a:cubicBezTo>
                <a:cubicBezTo>
                  <a:pt x="473" y="1621"/>
                  <a:pt x="476" y="1667"/>
                  <a:pt x="476" y="1713"/>
                </a:cubicBezTo>
                <a:close/>
                <a:moveTo>
                  <a:pt x="446" y="1464"/>
                </a:moveTo>
                <a:cubicBezTo>
                  <a:pt x="452" y="1487"/>
                  <a:pt x="457" y="1511"/>
                  <a:pt x="461" y="1535"/>
                </a:cubicBezTo>
                <a:cubicBezTo>
                  <a:pt x="457" y="1519"/>
                  <a:pt x="453" y="1504"/>
                  <a:pt x="448" y="1489"/>
                </a:cubicBezTo>
                <a:cubicBezTo>
                  <a:pt x="421" y="1394"/>
                  <a:pt x="384" y="1305"/>
                  <a:pt x="343" y="1220"/>
                </a:cubicBezTo>
                <a:cubicBezTo>
                  <a:pt x="375" y="1280"/>
                  <a:pt x="405" y="1343"/>
                  <a:pt x="431" y="1408"/>
                </a:cubicBezTo>
                <a:cubicBezTo>
                  <a:pt x="436" y="1427"/>
                  <a:pt x="442" y="1445"/>
                  <a:pt x="446" y="1464"/>
                </a:cubicBezTo>
                <a:close/>
                <a:moveTo>
                  <a:pt x="347" y="89"/>
                </a:moveTo>
                <a:cubicBezTo>
                  <a:pt x="356" y="78"/>
                  <a:pt x="365" y="66"/>
                  <a:pt x="374" y="56"/>
                </a:cubicBezTo>
                <a:cubicBezTo>
                  <a:pt x="363" y="91"/>
                  <a:pt x="352" y="127"/>
                  <a:pt x="341" y="163"/>
                </a:cubicBezTo>
                <a:cubicBezTo>
                  <a:pt x="307" y="281"/>
                  <a:pt x="276" y="401"/>
                  <a:pt x="265" y="529"/>
                </a:cubicBezTo>
                <a:cubicBezTo>
                  <a:pt x="254" y="653"/>
                  <a:pt x="262" y="778"/>
                  <a:pt x="283" y="899"/>
                </a:cubicBezTo>
                <a:cubicBezTo>
                  <a:pt x="304" y="1016"/>
                  <a:pt x="338" y="1127"/>
                  <a:pt x="374" y="1235"/>
                </a:cubicBezTo>
                <a:cubicBezTo>
                  <a:pt x="390" y="1281"/>
                  <a:pt x="406" y="1327"/>
                  <a:pt x="420" y="1373"/>
                </a:cubicBezTo>
                <a:cubicBezTo>
                  <a:pt x="390" y="1304"/>
                  <a:pt x="357" y="1237"/>
                  <a:pt x="320" y="1175"/>
                </a:cubicBezTo>
                <a:cubicBezTo>
                  <a:pt x="301" y="1138"/>
                  <a:pt x="279" y="1103"/>
                  <a:pt x="260" y="1066"/>
                </a:cubicBezTo>
                <a:cubicBezTo>
                  <a:pt x="236" y="995"/>
                  <a:pt x="218" y="919"/>
                  <a:pt x="211" y="841"/>
                </a:cubicBezTo>
                <a:cubicBezTo>
                  <a:pt x="201" y="739"/>
                  <a:pt x="200" y="636"/>
                  <a:pt x="207" y="534"/>
                </a:cubicBezTo>
                <a:cubicBezTo>
                  <a:pt x="207" y="531"/>
                  <a:pt x="207" y="529"/>
                  <a:pt x="208" y="527"/>
                </a:cubicBezTo>
                <a:cubicBezTo>
                  <a:pt x="215" y="491"/>
                  <a:pt x="224" y="456"/>
                  <a:pt x="234" y="423"/>
                </a:cubicBezTo>
                <a:cubicBezTo>
                  <a:pt x="259" y="334"/>
                  <a:pt x="293" y="251"/>
                  <a:pt x="322" y="166"/>
                </a:cubicBezTo>
                <a:cubicBezTo>
                  <a:pt x="331" y="140"/>
                  <a:pt x="339" y="115"/>
                  <a:pt x="347" y="89"/>
                </a:cubicBezTo>
                <a:close/>
                <a:moveTo>
                  <a:pt x="224" y="952"/>
                </a:moveTo>
                <a:cubicBezTo>
                  <a:pt x="231" y="984"/>
                  <a:pt x="240" y="1015"/>
                  <a:pt x="249" y="1046"/>
                </a:cubicBezTo>
                <a:cubicBezTo>
                  <a:pt x="229" y="1003"/>
                  <a:pt x="212" y="957"/>
                  <a:pt x="200" y="908"/>
                </a:cubicBezTo>
                <a:cubicBezTo>
                  <a:pt x="172" y="791"/>
                  <a:pt x="179" y="668"/>
                  <a:pt x="202" y="552"/>
                </a:cubicBezTo>
                <a:cubicBezTo>
                  <a:pt x="201" y="575"/>
                  <a:pt x="200" y="599"/>
                  <a:pt x="199" y="622"/>
                </a:cubicBezTo>
                <a:cubicBezTo>
                  <a:pt x="197" y="732"/>
                  <a:pt x="201" y="846"/>
                  <a:pt x="224" y="952"/>
                </a:cubicBezTo>
                <a:close/>
                <a:moveTo>
                  <a:pt x="263" y="220"/>
                </a:moveTo>
                <a:cubicBezTo>
                  <a:pt x="263" y="220"/>
                  <a:pt x="263" y="219"/>
                  <a:pt x="263" y="218"/>
                </a:cubicBezTo>
                <a:cubicBezTo>
                  <a:pt x="287" y="175"/>
                  <a:pt x="312" y="135"/>
                  <a:pt x="340" y="98"/>
                </a:cubicBezTo>
                <a:cubicBezTo>
                  <a:pt x="323" y="152"/>
                  <a:pt x="305" y="205"/>
                  <a:pt x="286" y="258"/>
                </a:cubicBezTo>
                <a:cubicBezTo>
                  <a:pt x="257" y="336"/>
                  <a:pt x="230" y="416"/>
                  <a:pt x="210" y="500"/>
                </a:cubicBezTo>
                <a:cubicBezTo>
                  <a:pt x="219" y="404"/>
                  <a:pt x="238" y="311"/>
                  <a:pt x="263" y="220"/>
                </a:cubicBezTo>
                <a:close/>
                <a:moveTo>
                  <a:pt x="197" y="372"/>
                </a:moveTo>
                <a:cubicBezTo>
                  <a:pt x="213" y="323"/>
                  <a:pt x="233" y="276"/>
                  <a:pt x="256" y="233"/>
                </a:cubicBezTo>
                <a:cubicBezTo>
                  <a:pt x="253" y="244"/>
                  <a:pt x="250" y="256"/>
                  <a:pt x="247" y="268"/>
                </a:cubicBezTo>
                <a:cubicBezTo>
                  <a:pt x="226" y="350"/>
                  <a:pt x="212" y="436"/>
                  <a:pt x="205" y="523"/>
                </a:cubicBezTo>
                <a:cubicBezTo>
                  <a:pt x="200" y="544"/>
                  <a:pt x="196" y="565"/>
                  <a:pt x="192" y="586"/>
                </a:cubicBezTo>
                <a:cubicBezTo>
                  <a:pt x="175" y="683"/>
                  <a:pt x="172" y="783"/>
                  <a:pt x="190" y="880"/>
                </a:cubicBezTo>
                <a:cubicBezTo>
                  <a:pt x="199" y="929"/>
                  <a:pt x="214" y="976"/>
                  <a:pt x="233" y="1019"/>
                </a:cubicBezTo>
                <a:cubicBezTo>
                  <a:pt x="240" y="1037"/>
                  <a:pt x="249" y="1054"/>
                  <a:pt x="258" y="1071"/>
                </a:cubicBezTo>
                <a:cubicBezTo>
                  <a:pt x="259" y="1074"/>
                  <a:pt x="260" y="1078"/>
                  <a:pt x="261" y="1082"/>
                </a:cubicBezTo>
                <a:cubicBezTo>
                  <a:pt x="253" y="1069"/>
                  <a:pt x="244" y="1057"/>
                  <a:pt x="236" y="1045"/>
                </a:cubicBezTo>
                <a:cubicBezTo>
                  <a:pt x="235" y="1044"/>
                  <a:pt x="234" y="1045"/>
                  <a:pt x="235" y="1046"/>
                </a:cubicBezTo>
                <a:cubicBezTo>
                  <a:pt x="244" y="1059"/>
                  <a:pt x="254" y="1073"/>
                  <a:pt x="263" y="1087"/>
                </a:cubicBezTo>
                <a:cubicBezTo>
                  <a:pt x="265" y="1092"/>
                  <a:pt x="267" y="1098"/>
                  <a:pt x="269" y="1103"/>
                </a:cubicBezTo>
                <a:cubicBezTo>
                  <a:pt x="248" y="1070"/>
                  <a:pt x="228" y="1037"/>
                  <a:pt x="211" y="1002"/>
                </a:cubicBezTo>
                <a:cubicBezTo>
                  <a:pt x="201" y="960"/>
                  <a:pt x="193" y="918"/>
                  <a:pt x="186" y="875"/>
                </a:cubicBezTo>
                <a:cubicBezTo>
                  <a:pt x="171" y="769"/>
                  <a:pt x="168" y="660"/>
                  <a:pt x="173" y="552"/>
                </a:cubicBezTo>
                <a:cubicBezTo>
                  <a:pt x="176" y="490"/>
                  <a:pt x="185" y="430"/>
                  <a:pt x="197" y="372"/>
                </a:cubicBezTo>
                <a:close/>
                <a:moveTo>
                  <a:pt x="140" y="649"/>
                </a:moveTo>
                <a:cubicBezTo>
                  <a:pt x="147" y="563"/>
                  <a:pt x="163" y="477"/>
                  <a:pt x="189" y="397"/>
                </a:cubicBezTo>
                <a:cubicBezTo>
                  <a:pt x="180" y="445"/>
                  <a:pt x="173" y="494"/>
                  <a:pt x="170" y="545"/>
                </a:cubicBezTo>
                <a:cubicBezTo>
                  <a:pt x="162" y="697"/>
                  <a:pt x="173" y="849"/>
                  <a:pt x="206" y="991"/>
                </a:cubicBezTo>
                <a:cubicBezTo>
                  <a:pt x="201" y="982"/>
                  <a:pt x="197" y="972"/>
                  <a:pt x="193" y="961"/>
                </a:cubicBezTo>
                <a:cubicBezTo>
                  <a:pt x="153" y="866"/>
                  <a:pt x="139" y="758"/>
                  <a:pt x="140" y="6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6" descr="C:\Users\Jeyachandran K\Desktop\WIP\VAD006\Logo-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734" y="2891643"/>
            <a:ext cx="2827712" cy="143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McK Title Elements" hidden="1"/>
          <p:cNvGrpSpPr>
            <a:grpSpLocks/>
          </p:cNvGrpSpPr>
          <p:nvPr userDrawn="1"/>
        </p:nvGrpSpPr>
        <p:grpSpPr bwMode="auto">
          <a:xfrm>
            <a:off x="413161" y="6142408"/>
            <a:ext cx="5176606" cy="494022"/>
            <a:chOff x="1884219" y="5030928"/>
            <a:chExt cx="5768548" cy="494022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884219" y="5030928"/>
              <a:ext cx="5768548" cy="220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884219" y="5304665"/>
              <a:ext cx="5768548" cy="220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Date</a:t>
              </a:r>
            </a:p>
          </p:txBody>
        </p:sp>
      </p:grp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413161" y="5360498"/>
            <a:ext cx="5176606" cy="219820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413161" y="4305964"/>
            <a:ext cx="5176606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890000" y="6649254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3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4897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94C3-9A52-40C1-9B5D-EDE951440B6B}" type="datetime1">
              <a:rPr lang="en-US"/>
              <a:pPr>
                <a:defRPr/>
              </a:pPr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African Development Bank Today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53633-5BCB-4E4A-B38A-CFF22812D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184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49999" name="think-cell Slide" r:id="rId3" imgW="360" imgH="360" progId="">
              <p:embed/>
            </p:oleObj>
          </a:graphicData>
        </a:graphic>
      </p:graphicFrame>
      <p:pic>
        <p:nvPicPr>
          <p:cNvPr id="17570" name="Picture 16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reeform 7"/>
          <p:cNvSpPr>
            <a:spLocks noEditPoints="1"/>
          </p:cNvSpPr>
          <p:nvPr userDrawn="1"/>
        </p:nvSpPr>
        <p:spPr bwMode="ltGray">
          <a:xfrm rot="16200000">
            <a:off x="3224885" y="-1173139"/>
            <a:ext cx="2694230" cy="9144001"/>
          </a:xfrm>
          <a:custGeom>
            <a:avLst/>
            <a:gdLst>
              <a:gd name="T0" fmla="*/ 446 w 554"/>
              <a:gd name="T1" fmla="*/ 1649 h 2000"/>
              <a:gd name="T2" fmla="*/ 425 w 554"/>
              <a:gd name="T3" fmla="*/ 2000 h 2000"/>
              <a:gd name="T4" fmla="*/ 474 w 554"/>
              <a:gd name="T5" fmla="*/ 1779 h 2000"/>
              <a:gd name="T6" fmla="*/ 446 w 554"/>
              <a:gd name="T7" fmla="*/ 2000 h 2000"/>
              <a:gd name="T8" fmla="*/ 489 w 554"/>
              <a:gd name="T9" fmla="*/ 1966 h 2000"/>
              <a:gd name="T10" fmla="*/ 488 w 554"/>
              <a:gd name="T11" fmla="*/ 1992 h 2000"/>
              <a:gd name="T12" fmla="*/ 492 w 554"/>
              <a:gd name="T13" fmla="*/ 1964 h 2000"/>
              <a:gd name="T14" fmla="*/ 447 w 554"/>
              <a:gd name="T15" fmla="*/ 1450 h 2000"/>
              <a:gd name="T16" fmla="*/ 437 w 554"/>
              <a:gd name="T17" fmla="*/ 1415 h 2000"/>
              <a:gd name="T18" fmla="*/ 305 w 554"/>
              <a:gd name="T19" fmla="*/ 309 h 2000"/>
              <a:gd name="T20" fmla="*/ 425 w 554"/>
              <a:gd name="T21" fmla="*/ 0 h 2000"/>
              <a:gd name="T22" fmla="*/ 394 w 554"/>
              <a:gd name="T23" fmla="*/ 0 h 2000"/>
              <a:gd name="T24" fmla="*/ 377 w 554"/>
              <a:gd name="T25" fmla="*/ 47 h 2000"/>
              <a:gd name="T26" fmla="*/ 376 w 554"/>
              <a:gd name="T27" fmla="*/ 0 h 2000"/>
              <a:gd name="T28" fmla="*/ 268 w 554"/>
              <a:gd name="T29" fmla="*/ 204 h 2000"/>
              <a:gd name="T30" fmla="*/ 260 w 554"/>
              <a:gd name="T31" fmla="*/ 217 h 2000"/>
              <a:gd name="T32" fmla="*/ 302 w 554"/>
              <a:gd name="T33" fmla="*/ 0 h 2000"/>
              <a:gd name="T34" fmla="*/ 142 w 554"/>
              <a:gd name="T35" fmla="*/ 603 h 2000"/>
              <a:gd name="T36" fmla="*/ 283 w 554"/>
              <a:gd name="T37" fmla="*/ 0 h 2000"/>
              <a:gd name="T38" fmla="*/ 374 w 554"/>
              <a:gd name="T39" fmla="*/ 2000 h 2000"/>
              <a:gd name="T40" fmla="*/ 291 w 554"/>
              <a:gd name="T41" fmla="*/ 1131 h 2000"/>
              <a:gd name="T42" fmla="*/ 278 w 554"/>
              <a:gd name="T43" fmla="*/ 1117 h 2000"/>
              <a:gd name="T44" fmla="*/ 275 w 554"/>
              <a:gd name="T45" fmla="*/ 1103 h 2000"/>
              <a:gd name="T46" fmla="*/ 478 w 554"/>
              <a:gd name="T47" fmla="*/ 1782 h 2000"/>
              <a:gd name="T48" fmla="*/ 476 w 554"/>
              <a:gd name="T49" fmla="*/ 1713 h 2000"/>
              <a:gd name="T50" fmla="*/ 451 w 554"/>
              <a:gd name="T51" fmla="*/ 1654 h 2000"/>
              <a:gd name="T52" fmla="*/ 385 w 554"/>
              <a:gd name="T53" fmla="*/ 1322 h 2000"/>
              <a:gd name="T54" fmla="*/ 446 w 554"/>
              <a:gd name="T55" fmla="*/ 1464 h 2000"/>
              <a:gd name="T56" fmla="*/ 343 w 554"/>
              <a:gd name="T57" fmla="*/ 1220 h 2000"/>
              <a:gd name="T58" fmla="*/ 347 w 554"/>
              <a:gd name="T59" fmla="*/ 89 h 2000"/>
              <a:gd name="T60" fmla="*/ 265 w 554"/>
              <a:gd name="T61" fmla="*/ 529 h 2000"/>
              <a:gd name="T62" fmla="*/ 420 w 554"/>
              <a:gd name="T63" fmla="*/ 1373 h 2000"/>
              <a:gd name="T64" fmla="*/ 211 w 554"/>
              <a:gd name="T65" fmla="*/ 841 h 2000"/>
              <a:gd name="T66" fmla="*/ 234 w 554"/>
              <a:gd name="T67" fmla="*/ 423 h 2000"/>
              <a:gd name="T68" fmla="*/ 224 w 554"/>
              <a:gd name="T69" fmla="*/ 952 h 2000"/>
              <a:gd name="T70" fmla="*/ 202 w 554"/>
              <a:gd name="T71" fmla="*/ 552 h 2000"/>
              <a:gd name="T72" fmla="*/ 263 w 554"/>
              <a:gd name="T73" fmla="*/ 220 h 2000"/>
              <a:gd name="T74" fmla="*/ 286 w 554"/>
              <a:gd name="T75" fmla="*/ 258 h 2000"/>
              <a:gd name="T76" fmla="*/ 197 w 554"/>
              <a:gd name="T77" fmla="*/ 372 h 2000"/>
              <a:gd name="T78" fmla="*/ 205 w 554"/>
              <a:gd name="T79" fmla="*/ 523 h 2000"/>
              <a:gd name="T80" fmla="*/ 233 w 554"/>
              <a:gd name="T81" fmla="*/ 1019 h 2000"/>
              <a:gd name="T82" fmla="*/ 236 w 554"/>
              <a:gd name="T83" fmla="*/ 1045 h 2000"/>
              <a:gd name="T84" fmla="*/ 269 w 554"/>
              <a:gd name="T85" fmla="*/ 1103 h 2000"/>
              <a:gd name="T86" fmla="*/ 173 w 554"/>
              <a:gd name="T87" fmla="*/ 552 h 2000"/>
              <a:gd name="T88" fmla="*/ 189 w 554"/>
              <a:gd name="T89" fmla="*/ 397 h 2000"/>
              <a:gd name="T90" fmla="*/ 193 w 554"/>
              <a:gd name="T91" fmla="*/ 961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54" h="2000">
                <a:moveTo>
                  <a:pt x="374" y="2000"/>
                </a:moveTo>
                <a:cubicBezTo>
                  <a:pt x="383" y="1977"/>
                  <a:pt x="392" y="1953"/>
                  <a:pt x="399" y="1928"/>
                </a:cubicBezTo>
                <a:cubicBezTo>
                  <a:pt x="427" y="1840"/>
                  <a:pt x="444" y="1745"/>
                  <a:pt x="446" y="1649"/>
                </a:cubicBezTo>
                <a:cubicBezTo>
                  <a:pt x="447" y="1652"/>
                  <a:pt x="448" y="1656"/>
                  <a:pt x="449" y="1660"/>
                </a:cubicBezTo>
                <a:cubicBezTo>
                  <a:pt x="460" y="1775"/>
                  <a:pt x="448" y="1891"/>
                  <a:pt x="420" y="2000"/>
                </a:cubicBezTo>
                <a:cubicBezTo>
                  <a:pt x="425" y="2000"/>
                  <a:pt x="425" y="2000"/>
                  <a:pt x="425" y="2000"/>
                </a:cubicBezTo>
                <a:cubicBezTo>
                  <a:pt x="450" y="1896"/>
                  <a:pt x="461" y="1784"/>
                  <a:pt x="453" y="1675"/>
                </a:cubicBezTo>
                <a:cubicBezTo>
                  <a:pt x="454" y="1680"/>
                  <a:pt x="455" y="1685"/>
                  <a:pt x="456" y="1690"/>
                </a:cubicBezTo>
                <a:cubicBezTo>
                  <a:pt x="464" y="1719"/>
                  <a:pt x="470" y="1749"/>
                  <a:pt x="474" y="1779"/>
                </a:cubicBezTo>
                <a:cubicBezTo>
                  <a:pt x="471" y="1839"/>
                  <a:pt x="463" y="1898"/>
                  <a:pt x="452" y="1955"/>
                </a:cubicBezTo>
                <a:cubicBezTo>
                  <a:pt x="449" y="1971"/>
                  <a:pt x="446" y="1985"/>
                  <a:pt x="442" y="2000"/>
                </a:cubicBezTo>
                <a:cubicBezTo>
                  <a:pt x="446" y="2000"/>
                  <a:pt x="446" y="2000"/>
                  <a:pt x="446" y="2000"/>
                </a:cubicBezTo>
                <a:cubicBezTo>
                  <a:pt x="457" y="1954"/>
                  <a:pt x="466" y="1907"/>
                  <a:pt x="472" y="1857"/>
                </a:cubicBezTo>
                <a:cubicBezTo>
                  <a:pt x="474" y="1838"/>
                  <a:pt x="476" y="1818"/>
                  <a:pt x="477" y="1798"/>
                </a:cubicBezTo>
                <a:cubicBezTo>
                  <a:pt x="485" y="1853"/>
                  <a:pt x="489" y="1910"/>
                  <a:pt x="489" y="1966"/>
                </a:cubicBezTo>
                <a:cubicBezTo>
                  <a:pt x="487" y="1977"/>
                  <a:pt x="486" y="1989"/>
                  <a:pt x="484" y="2000"/>
                </a:cubicBezTo>
                <a:cubicBezTo>
                  <a:pt x="487" y="2000"/>
                  <a:pt x="487" y="2000"/>
                  <a:pt x="487" y="2000"/>
                </a:cubicBezTo>
                <a:cubicBezTo>
                  <a:pt x="487" y="1997"/>
                  <a:pt x="488" y="1995"/>
                  <a:pt x="488" y="1992"/>
                </a:cubicBezTo>
                <a:cubicBezTo>
                  <a:pt x="488" y="1995"/>
                  <a:pt x="488" y="1997"/>
                  <a:pt x="488" y="2000"/>
                </a:cubicBezTo>
                <a:cubicBezTo>
                  <a:pt x="491" y="2000"/>
                  <a:pt x="491" y="2000"/>
                  <a:pt x="491" y="2000"/>
                </a:cubicBezTo>
                <a:cubicBezTo>
                  <a:pt x="492" y="1988"/>
                  <a:pt x="492" y="1976"/>
                  <a:pt x="492" y="1964"/>
                </a:cubicBezTo>
                <a:cubicBezTo>
                  <a:pt x="508" y="1836"/>
                  <a:pt x="498" y="1704"/>
                  <a:pt x="471" y="1578"/>
                </a:cubicBezTo>
                <a:cubicBezTo>
                  <a:pt x="468" y="1556"/>
                  <a:pt x="465" y="1534"/>
                  <a:pt x="461" y="1512"/>
                </a:cubicBezTo>
                <a:cubicBezTo>
                  <a:pt x="457" y="1491"/>
                  <a:pt x="452" y="1470"/>
                  <a:pt x="447" y="1450"/>
                </a:cubicBezTo>
                <a:cubicBezTo>
                  <a:pt x="510" y="1621"/>
                  <a:pt x="546" y="1809"/>
                  <a:pt x="538" y="2000"/>
                </a:cubicBezTo>
                <a:cubicBezTo>
                  <a:pt x="543" y="2000"/>
                  <a:pt x="543" y="2000"/>
                  <a:pt x="543" y="2000"/>
                </a:cubicBezTo>
                <a:cubicBezTo>
                  <a:pt x="554" y="1797"/>
                  <a:pt x="509" y="1596"/>
                  <a:pt x="437" y="1415"/>
                </a:cubicBezTo>
                <a:cubicBezTo>
                  <a:pt x="415" y="1335"/>
                  <a:pt x="385" y="1257"/>
                  <a:pt x="360" y="1180"/>
                </a:cubicBezTo>
                <a:cubicBezTo>
                  <a:pt x="323" y="1064"/>
                  <a:pt x="291" y="946"/>
                  <a:pt x="275" y="821"/>
                </a:cubicBezTo>
                <a:cubicBezTo>
                  <a:pt x="252" y="650"/>
                  <a:pt x="264" y="472"/>
                  <a:pt x="305" y="309"/>
                </a:cubicBezTo>
                <a:cubicBezTo>
                  <a:pt x="325" y="229"/>
                  <a:pt x="347" y="149"/>
                  <a:pt x="371" y="71"/>
                </a:cubicBezTo>
                <a:cubicBezTo>
                  <a:pt x="373" y="65"/>
                  <a:pt x="375" y="58"/>
                  <a:pt x="377" y="52"/>
                </a:cubicBezTo>
                <a:cubicBezTo>
                  <a:pt x="393" y="34"/>
                  <a:pt x="409" y="16"/>
                  <a:pt x="425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07" y="14"/>
                  <a:pt x="393" y="28"/>
                  <a:pt x="380" y="44"/>
                </a:cubicBezTo>
                <a:cubicBezTo>
                  <a:pt x="384" y="29"/>
                  <a:pt x="389" y="15"/>
                  <a:pt x="394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0" y="5"/>
                  <a:pt x="388" y="10"/>
                  <a:pt x="387" y="15"/>
                </a:cubicBezTo>
                <a:cubicBezTo>
                  <a:pt x="384" y="26"/>
                  <a:pt x="380" y="36"/>
                  <a:pt x="377" y="47"/>
                </a:cubicBezTo>
                <a:cubicBezTo>
                  <a:pt x="368" y="57"/>
                  <a:pt x="359" y="68"/>
                  <a:pt x="350" y="79"/>
                </a:cubicBezTo>
                <a:cubicBezTo>
                  <a:pt x="354" y="67"/>
                  <a:pt x="358" y="54"/>
                  <a:pt x="363" y="42"/>
                </a:cubicBezTo>
                <a:cubicBezTo>
                  <a:pt x="367" y="28"/>
                  <a:pt x="372" y="14"/>
                  <a:pt x="376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64" y="30"/>
                  <a:pt x="354" y="58"/>
                  <a:pt x="344" y="87"/>
                </a:cubicBezTo>
                <a:cubicBezTo>
                  <a:pt x="316" y="123"/>
                  <a:pt x="291" y="162"/>
                  <a:pt x="268" y="204"/>
                </a:cubicBezTo>
                <a:cubicBezTo>
                  <a:pt x="287" y="135"/>
                  <a:pt x="309" y="68"/>
                  <a:pt x="330" y="0"/>
                </a:cubicBezTo>
                <a:cubicBezTo>
                  <a:pt x="327" y="0"/>
                  <a:pt x="327" y="0"/>
                  <a:pt x="327" y="0"/>
                </a:cubicBezTo>
                <a:cubicBezTo>
                  <a:pt x="304" y="72"/>
                  <a:pt x="281" y="144"/>
                  <a:pt x="260" y="217"/>
                </a:cubicBezTo>
                <a:cubicBezTo>
                  <a:pt x="238" y="258"/>
                  <a:pt x="219" y="302"/>
                  <a:pt x="202" y="348"/>
                </a:cubicBezTo>
                <a:cubicBezTo>
                  <a:pt x="229" y="229"/>
                  <a:pt x="269" y="116"/>
                  <a:pt x="304" y="0"/>
                </a:cubicBezTo>
                <a:cubicBezTo>
                  <a:pt x="302" y="0"/>
                  <a:pt x="302" y="0"/>
                  <a:pt x="302" y="0"/>
                </a:cubicBezTo>
                <a:cubicBezTo>
                  <a:pt x="264" y="123"/>
                  <a:pt x="220" y="243"/>
                  <a:pt x="194" y="371"/>
                </a:cubicBezTo>
                <a:cubicBezTo>
                  <a:pt x="191" y="378"/>
                  <a:pt x="189" y="385"/>
                  <a:pt x="187" y="392"/>
                </a:cubicBezTo>
                <a:cubicBezTo>
                  <a:pt x="165" y="459"/>
                  <a:pt x="150" y="530"/>
                  <a:pt x="142" y="603"/>
                </a:cubicBezTo>
                <a:cubicBezTo>
                  <a:pt x="146" y="529"/>
                  <a:pt x="156" y="455"/>
                  <a:pt x="170" y="385"/>
                </a:cubicBezTo>
                <a:cubicBezTo>
                  <a:pt x="189" y="291"/>
                  <a:pt x="216" y="199"/>
                  <a:pt x="244" y="110"/>
                </a:cubicBezTo>
                <a:cubicBezTo>
                  <a:pt x="255" y="73"/>
                  <a:pt x="270" y="36"/>
                  <a:pt x="2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00"/>
                  <a:pt x="0" y="2000"/>
                  <a:pt x="0" y="2000"/>
                </a:cubicBezTo>
                <a:lnTo>
                  <a:pt x="374" y="2000"/>
                </a:lnTo>
                <a:close/>
                <a:moveTo>
                  <a:pt x="278" y="1117"/>
                </a:moveTo>
                <a:cubicBezTo>
                  <a:pt x="276" y="1112"/>
                  <a:pt x="274" y="1106"/>
                  <a:pt x="272" y="1100"/>
                </a:cubicBezTo>
                <a:cubicBezTo>
                  <a:pt x="278" y="1110"/>
                  <a:pt x="285" y="1121"/>
                  <a:pt x="291" y="1131"/>
                </a:cubicBezTo>
                <a:cubicBezTo>
                  <a:pt x="296" y="1140"/>
                  <a:pt x="301" y="1149"/>
                  <a:pt x="306" y="1158"/>
                </a:cubicBezTo>
                <a:cubicBezTo>
                  <a:pt x="316" y="1175"/>
                  <a:pt x="325" y="1193"/>
                  <a:pt x="334" y="1211"/>
                </a:cubicBezTo>
                <a:cubicBezTo>
                  <a:pt x="316" y="1178"/>
                  <a:pt x="297" y="1148"/>
                  <a:pt x="278" y="1117"/>
                </a:cubicBezTo>
                <a:close/>
                <a:moveTo>
                  <a:pt x="269" y="1094"/>
                </a:moveTo>
                <a:cubicBezTo>
                  <a:pt x="269" y="1092"/>
                  <a:pt x="268" y="1091"/>
                  <a:pt x="268" y="1089"/>
                </a:cubicBezTo>
                <a:cubicBezTo>
                  <a:pt x="270" y="1094"/>
                  <a:pt x="273" y="1098"/>
                  <a:pt x="275" y="1103"/>
                </a:cubicBezTo>
                <a:cubicBezTo>
                  <a:pt x="273" y="1100"/>
                  <a:pt x="271" y="1097"/>
                  <a:pt x="269" y="1094"/>
                </a:cubicBezTo>
                <a:close/>
                <a:moveTo>
                  <a:pt x="492" y="1937"/>
                </a:moveTo>
                <a:cubicBezTo>
                  <a:pt x="491" y="1885"/>
                  <a:pt x="486" y="1833"/>
                  <a:pt x="478" y="1782"/>
                </a:cubicBezTo>
                <a:cubicBezTo>
                  <a:pt x="481" y="1726"/>
                  <a:pt x="480" y="1669"/>
                  <a:pt x="475" y="1613"/>
                </a:cubicBezTo>
                <a:cubicBezTo>
                  <a:pt x="496" y="1719"/>
                  <a:pt x="502" y="1829"/>
                  <a:pt x="492" y="1937"/>
                </a:cubicBezTo>
                <a:close/>
                <a:moveTo>
                  <a:pt x="476" y="1713"/>
                </a:moveTo>
                <a:cubicBezTo>
                  <a:pt x="476" y="1730"/>
                  <a:pt x="476" y="1747"/>
                  <a:pt x="475" y="1763"/>
                </a:cubicBezTo>
                <a:cubicBezTo>
                  <a:pt x="471" y="1740"/>
                  <a:pt x="466" y="1718"/>
                  <a:pt x="461" y="1695"/>
                </a:cubicBezTo>
                <a:cubicBezTo>
                  <a:pt x="458" y="1681"/>
                  <a:pt x="454" y="1667"/>
                  <a:pt x="451" y="1654"/>
                </a:cubicBezTo>
                <a:cubicBezTo>
                  <a:pt x="449" y="1640"/>
                  <a:pt x="448" y="1626"/>
                  <a:pt x="446" y="1613"/>
                </a:cubicBezTo>
                <a:cubicBezTo>
                  <a:pt x="445" y="1598"/>
                  <a:pt x="445" y="1584"/>
                  <a:pt x="444" y="1570"/>
                </a:cubicBezTo>
                <a:cubicBezTo>
                  <a:pt x="438" y="1482"/>
                  <a:pt x="415" y="1399"/>
                  <a:pt x="385" y="1322"/>
                </a:cubicBezTo>
                <a:cubicBezTo>
                  <a:pt x="418" y="1402"/>
                  <a:pt x="447" y="1487"/>
                  <a:pt x="467" y="1575"/>
                </a:cubicBezTo>
                <a:cubicBezTo>
                  <a:pt x="473" y="1621"/>
                  <a:pt x="476" y="1667"/>
                  <a:pt x="476" y="1713"/>
                </a:cubicBezTo>
                <a:close/>
                <a:moveTo>
                  <a:pt x="446" y="1464"/>
                </a:moveTo>
                <a:cubicBezTo>
                  <a:pt x="452" y="1487"/>
                  <a:pt x="457" y="1511"/>
                  <a:pt x="461" y="1535"/>
                </a:cubicBezTo>
                <a:cubicBezTo>
                  <a:pt x="457" y="1519"/>
                  <a:pt x="453" y="1504"/>
                  <a:pt x="448" y="1489"/>
                </a:cubicBezTo>
                <a:cubicBezTo>
                  <a:pt x="421" y="1394"/>
                  <a:pt x="384" y="1305"/>
                  <a:pt x="343" y="1220"/>
                </a:cubicBezTo>
                <a:cubicBezTo>
                  <a:pt x="375" y="1280"/>
                  <a:pt x="405" y="1343"/>
                  <a:pt x="431" y="1408"/>
                </a:cubicBezTo>
                <a:cubicBezTo>
                  <a:pt x="436" y="1427"/>
                  <a:pt x="442" y="1445"/>
                  <a:pt x="446" y="1464"/>
                </a:cubicBezTo>
                <a:close/>
                <a:moveTo>
                  <a:pt x="347" y="89"/>
                </a:moveTo>
                <a:cubicBezTo>
                  <a:pt x="356" y="78"/>
                  <a:pt x="365" y="66"/>
                  <a:pt x="374" y="56"/>
                </a:cubicBezTo>
                <a:cubicBezTo>
                  <a:pt x="363" y="91"/>
                  <a:pt x="352" y="127"/>
                  <a:pt x="341" y="163"/>
                </a:cubicBezTo>
                <a:cubicBezTo>
                  <a:pt x="307" y="281"/>
                  <a:pt x="276" y="401"/>
                  <a:pt x="265" y="529"/>
                </a:cubicBezTo>
                <a:cubicBezTo>
                  <a:pt x="254" y="653"/>
                  <a:pt x="262" y="778"/>
                  <a:pt x="283" y="899"/>
                </a:cubicBezTo>
                <a:cubicBezTo>
                  <a:pt x="304" y="1016"/>
                  <a:pt x="338" y="1127"/>
                  <a:pt x="374" y="1235"/>
                </a:cubicBezTo>
                <a:cubicBezTo>
                  <a:pt x="390" y="1281"/>
                  <a:pt x="406" y="1327"/>
                  <a:pt x="420" y="1373"/>
                </a:cubicBezTo>
                <a:cubicBezTo>
                  <a:pt x="390" y="1304"/>
                  <a:pt x="357" y="1237"/>
                  <a:pt x="320" y="1175"/>
                </a:cubicBezTo>
                <a:cubicBezTo>
                  <a:pt x="301" y="1138"/>
                  <a:pt x="279" y="1103"/>
                  <a:pt x="260" y="1066"/>
                </a:cubicBezTo>
                <a:cubicBezTo>
                  <a:pt x="236" y="995"/>
                  <a:pt x="218" y="919"/>
                  <a:pt x="211" y="841"/>
                </a:cubicBezTo>
                <a:cubicBezTo>
                  <a:pt x="201" y="739"/>
                  <a:pt x="200" y="636"/>
                  <a:pt x="207" y="534"/>
                </a:cubicBezTo>
                <a:cubicBezTo>
                  <a:pt x="207" y="531"/>
                  <a:pt x="207" y="529"/>
                  <a:pt x="208" y="527"/>
                </a:cubicBezTo>
                <a:cubicBezTo>
                  <a:pt x="215" y="491"/>
                  <a:pt x="224" y="456"/>
                  <a:pt x="234" y="423"/>
                </a:cubicBezTo>
                <a:cubicBezTo>
                  <a:pt x="259" y="334"/>
                  <a:pt x="293" y="251"/>
                  <a:pt x="322" y="166"/>
                </a:cubicBezTo>
                <a:cubicBezTo>
                  <a:pt x="331" y="140"/>
                  <a:pt x="339" y="115"/>
                  <a:pt x="347" y="89"/>
                </a:cubicBezTo>
                <a:close/>
                <a:moveTo>
                  <a:pt x="224" y="952"/>
                </a:moveTo>
                <a:cubicBezTo>
                  <a:pt x="231" y="984"/>
                  <a:pt x="240" y="1015"/>
                  <a:pt x="249" y="1046"/>
                </a:cubicBezTo>
                <a:cubicBezTo>
                  <a:pt x="229" y="1003"/>
                  <a:pt x="212" y="957"/>
                  <a:pt x="200" y="908"/>
                </a:cubicBezTo>
                <a:cubicBezTo>
                  <a:pt x="172" y="791"/>
                  <a:pt x="179" y="668"/>
                  <a:pt x="202" y="552"/>
                </a:cubicBezTo>
                <a:cubicBezTo>
                  <a:pt x="201" y="575"/>
                  <a:pt x="200" y="599"/>
                  <a:pt x="199" y="622"/>
                </a:cubicBezTo>
                <a:cubicBezTo>
                  <a:pt x="197" y="732"/>
                  <a:pt x="201" y="846"/>
                  <a:pt x="224" y="952"/>
                </a:cubicBezTo>
                <a:close/>
                <a:moveTo>
                  <a:pt x="263" y="220"/>
                </a:moveTo>
                <a:cubicBezTo>
                  <a:pt x="263" y="220"/>
                  <a:pt x="263" y="219"/>
                  <a:pt x="263" y="218"/>
                </a:cubicBezTo>
                <a:cubicBezTo>
                  <a:pt x="287" y="175"/>
                  <a:pt x="312" y="135"/>
                  <a:pt x="340" y="98"/>
                </a:cubicBezTo>
                <a:cubicBezTo>
                  <a:pt x="323" y="152"/>
                  <a:pt x="305" y="205"/>
                  <a:pt x="286" y="258"/>
                </a:cubicBezTo>
                <a:cubicBezTo>
                  <a:pt x="257" y="336"/>
                  <a:pt x="230" y="416"/>
                  <a:pt x="210" y="500"/>
                </a:cubicBezTo>
                <a:cubicBezTo>
                  <a:pt x="219" y="404"/>
                  <a:pt x="238" y="311"/>
                  <a:pt x="263" y="220"/>
                </a:cubicBezTo>
                <a:close/>
                <a:moveTo>
                  <a:pt x="197" y="372"/>
                </a:moveTo>
                <a:cubicBezTo>
                  <a:pt x="213" y="323"/>
                  <a:pt x="233" y="276"/>
                  <a:pt x="256" y="233"/>
                </a:cubicBezTo>
                <a:cubicBezTo>
                  <a:pt x="253" y="244"/>
                  <a:pt x="250" y="256"/>
                  <a:pt x="247" y="268"/>
                </a:cubicBezTo>
                <a:cubicBezTo>
                  <a:pt x="226" y="350"/>
                  <a:pt x="212" y="436"/>
                  <a:pt x="205" y="523"/>
                </a:cubicBezTo>
                <a:cubicBezTo>
                  <a:pt x="200" y="544"/>
                  <a:pt x="196" y="565"/>
                  <a:pt x="192" y="586"/>
                </a:cubicBezTo>
                <a:cubicBezTo>
                  <a:pt x="175" y="683"/>
                  <a:pt x="172" y="783"/>
                  <a:pt x="190" y="880"/>
                </a:cubicBezTo>
                <a:cubicBezTo>
                  <a:pt x="199" y="929"/>
                  <a:pt x="214" y="976"/>
                  <a:pt x="233" y="1019"/>
                </a:cubicBezTo>
                <a:cubicBezTo>
                  <a:pt x="240" y="1037"/>
                  <a:pt x="249" y="1054"/>
                  <a:pt x="258" y="1071"/>
                </a:cubicBezTo>
                <a:cubicBezTo>
                  <a:pt x="259" y="1074"/>
                  <a:pt x="260" y="1078"/>
                  <a:pt x="261" y="1082"/>
                </a:cubicBezTo>
                <a:cubicBezTo>
                  <a:pt x="253" y="1069"/>
                  <a:pt x="244" y="1057"/>
                  <a:pt x="236" y="1045"/>
                </a:cubicBezTo>
                <a:cubicBezTo>
                  <a:pt x="235" y="1044"/>
                  <a:pt x="234" y="1045"/>
                  <a:pt x="235" y="1046"/>
                </a:cubicBezTo>
                <a:cubicBezTo>
                  <a:pt x="244" y="1059"/>
                  <a:pt x="254" y="1073"/>
                  <a:pt x="263" y="1087"/>
                </a:cubicBezTo>
                <a:cubicBezTo>
                  <a:pt x="265" y="1092"/>
                  <a:pt x="267" y="1098"/>
                  <a:pt x="269" y="1103"/>
                </a:cubicBezTo>
                <a:cubicBezTo>
                  <a:pt x="248" y="1070"/>
                  <a:pt x="228" y="1037"/>
                  <a:pt x="211" y="1002"/>
                </a:cubicBezTo>
                <a:cubicBezTo>
                  <a:pt x="201" y="960"/>
                  <a:pt x="193" y="918"/>
                  <a:pt x="186" y="875"/>
                </a:cubicBezTo>
                <a:cubicBezTo>
                  <a:pt x="171" y="769"/>
                  <a:pt x="168" y="660"/>
                  <a:pt x="173" y="552"/>
                </a:cubicBezTo>
                <a:cubicBezTo>
                  <a:pt x="176" y="490"/>
                  <a:pt x="185" y="430"/>
                  <a:pt x="197" y="372"/>
                </a:cubicBezTo>
                <a:close/>
                <a:moveTo>
                  <a:pt x="140" y="649"/>
                </a:moveTo>
                <a:cubicBezTo>
                  <a:pt x="147" y="563"/>
                  <a:pt x="163" y="477"/>
                  <a:pt x="189" y="397"/>
                </a:cubicBezTo>
                <a:cubicBezTo>
                  <a:pt x="180" y="445"/>
                  <a:pt x="173" y="494"/>
                  <a:pt x="170" y="545"/>
                </a:cubicBezTo>
                <a:cubicBezTo>
                  <a:pt x="162" y="697"/>
                  <a:pt x="173" y="849"/>
                  <a:pt x="206" y="991"/>
                </a:cubicBezTo>
                <a:cubicBezTo>
                  <a:pt x="201" y="982"/>
                  <a:pt x="197" y="972"/>
                  <a:pt x="193" y="961"/>
                </a:cubicBezTo>
                <a:cubicBezTo>
                  <a:pt x="153" y="866"/>
                  <a:pt x="139" y="758"/>
                  <a:pt x="140" y="6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92929"/>
              </a:solidFill>
            </a:endParaRPr>
          </a:p>
        </p:txBody>
      </p:sp>
      <p:pic>
        <p:nvPicPr>
          <p:cNvPr id="13" name="Picture 6" descr="C:\Users\Jeyachandran K\Desktop\WIP\VAD006\Logo-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734" y="2891643"/>
            <a:ext cx="2827712" cy="143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McK Title Elements" hidden="1"/>
          <p:cNvGrpSpPr>
            <a:grpSpLocks/>
          </p:cNvGrpSpPr>
          <p:nvPr userDrawn="1"/>
        </p:nvGrpSpPr>
        <p:grpSpPr bwMode="auto">
          <a:xfrm>
            <a:off x="413161" y="6142408"/>
            <a:ext cx="5176606" cy="494022"/>
            <a:chOff x="1884219" y="5030928"/>
            <a:chExt cx="5768548" cy="494022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884219" y="5030928"/>
              <a:ext cx="5768548" cy="220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292929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884219" y="5304665"/>
              <a:ext cx="5768548" cy="220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292929"/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413161" y="5360498"/>
            <a:ext cx="5176606" cy="219820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413161" y="4305964"/>
            <a:ext cx="5176606" cy="49244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85538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893175" y="6704112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292929"/>
                </a:solidFill>
              </a:rPr>
              <a:pPr algn="r"/>
              <a:t>‹#›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61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8573928" y="6630115"/>
            <a:ext cx="4924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676DAF-7941-45FE-A0A5-965BFD17A4A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620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6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5" Type="http://schemas.openxmlformats.org/officeDocument/2006/relationships/theme" Target="../theme/theme1.x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3" Type="http://schemas.openxmlformats.org/officeDocument/2006/relationships/slideLayout" Target="../slideLayouts/slideLayout7.xml"/><Relationship Id="rId21" Type="http://schemas.openxmlformats.org/officeDocument/2006/relationships/tags" Target="../tags/tag35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oleObject" Target="../embeddings/oleObject3.bin"/><Relationship Id="rId5" Type="http://schemas.openxmlformats.org/officeDocument/2006/relationships/vmlDrawing" Target="../drawings/vmlDrawing3.v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4" Type="http://schemas.openxmlformats.org/officeDocument/2006/relationships/theme" Target="../theme/theme2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7701463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785234" name="think-cell Slide" r:id="rId25" imgW="360" imgH="360" progId="">
              <p:embed/>
            </p:oleObj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2288025" y="2619650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89" y="451765"/>
            <a:ext cx="770171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gray">
          <a:xfrm>
            <a:off x="121488" y="27536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121488" y="871089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5" name="McK Slide Elements" hidden="1"/>
          <p:cNvGrpSpPr/>
          <p:nvPr/>
        </p:nvGrpSpPr>
        <p:grpSpPr>
          <a:xfrm>
            <a:off x="121489" y="6358776"/>
            <a:ext cx="8722840" cy="449962"/>
            <a:chOff x="121489" y="6358776"/>
            <a:chExt cx="8722840" cy="44996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121489" y="6358776"/>
              <a:ext cx="872284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121489" y="6654850"/>
              <a:ext cx="872284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4363" indent="-614363" defTabSz="913526">
                <a:tabLst>
                  <a:tab pos="603250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</a:t>
              </a:r>
              <a:r>
                <a:rPr lang="en-US" sz="1000" baseline="0" noProof="0" dirty="0" smtClean="0">
                  <a:solidFill>
                    <a:schemeClr val="tx1"/>
                  </a:solidFill>
                  <a:latin typeface="+mn-lt"/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288025" y="2027113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22" name="Rectangle 297"/>
          <p:cNvSpPr>
            <a:spLocks noChangeArrowheads="1"/>
          </p:cNvSpPr>
          <p:nvPr/>
        </p:nvSpPr>
        <p:spPr bwMode="ltGray">
          <a:xfrm>
            <a:off x="0" y="771525"/>
            <a:ext cx="9144000" cy="777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3" name="Picture 464" descr="African Development Bank Logo Nice Rez Transparent copy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ltGray">
          <a:xfrm>
            <a:off x="7908925" y="77788"/>
            <a:ext cx="11271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465"/>
          <p:cNvSpPr>
            <a:spLocks noChangeArrowheads="1"/>
          </p:cNvSpPr>
          <p:nvPr/>
        </p:nvSpPr>
        <p:spPr bwMode="ltGray">
          <a:xfrm flipV="1">
            <a:off x="0" y="6562725"/>
            <a:ext cx="9144000" cy="428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1" name="LegendBoxes" hidden="1"/>
          <p:cNvGrpSpPr>
            <a:grpSpLocks/>
          </p:cNvGrpSpPr>
          <p:nvPr/>
        </p:nvGrpSpPr>
        <p:grpSpPr bwMode="gray">
          <a:xfrm>
            <a:off x="8191505" y="919151"/>
            <a:ext cx="763588" cy="99695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83530" y="919151"/>
            <a:ext cx="1071563" cy="730251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88199" y="919151"/>
            <a:ext cx="1066894" cy="212366"/>
            <a:chOff x="7673881" y="285750"/>
            <a:chExt cx="1066894" cy="212366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24663" y="919151"/>
            <a:ext cx="830430" cy="1306516"/>
            <a:chOff x="7769225" y="2105025"/>
            <a:chExt cx="830430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gray">
          <a:xfrm>
            <a:off x="7578436" y="1445409"/>
            <a:ext cx="254000" cy="254000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gray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7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1130637" name="think-cell Slide" r:id="rId24" imgW="360" imgH="360" progId="">
              <p:embed/>
            </p:oleObj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2288025" y="2619650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89" y="451765"/>
            <a:ext cx="7701711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gray">
          <a:xfrm>
            <a:off x="121488" y="27536"/>
            <a:ext cx="734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121488" y="871089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5" name="McK Slide Elements" hidden="1"/>
          <p:cNvGrpSpPr/>
          <p:nvPr/>
        </p:nvGrpSpPr>
        <p:grpSpPr>
          <a:xfrm>
            <a:off x="121489" y="6358776"/>
            <a:ext cx="8722840" cy="449962"/>
            <a:chOff x="121489" y="6358776"/>
            <a:chExt cx="8722840" cy="449962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121489" y="6358776"/>
              <a:ext cx="872284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292929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121489" y="6654850"/>
              <a:ext cx="872284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4363" indent="-614363" defTabSz="913526">
                <a:tabLst>
                  <a:tab pos="603250" algn="l"/>
                </a:tabLst>
              </a:pPr>
              <a:r>
                <a:rPr lang="en-US" sz="1000" dirty="0">
                  <a:solidFill>
                    <a:srgbClr val="292929"/>
                  </a:solidFill>
                  <a:latin typeface="Arial"/>
                </a:rPr>
                <a:t>SOURCE: </a:t>
              </a:r>
              <a:r>
                <a:rPr lang="en-US" sz="1000" dirty="0" smtClean="0">
                  <a:solidFill>
                    <a:srgbClr val="292929"/>
                  </a:solidFill>
                  <a:latin typeface="Arial"/>
                </a:rPr>
                <a:t>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288025" y="2027113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292929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22" name="Rectangle 297"/>
          <p:cNvSpPr>
            <a:spLocks noChangeArrowheads="1"/>
          </p:cNvSpPr>
          <p:nvPr/>
        </p:nvSpPr>
        <p:spPr bwMode="ltGray">
          <a:xfrm>
            <a:off x="0" y="771525"/>
            <a:ext cx="9144000" cy="777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292929"/>
              </a:solidFill>
            </a:endParaRPr>
          </a:p>
        </p:txBody>
      </p:sp>
      <p:pic>
        <p:nvPicPr>
          <p:cNvPr id="23" name="Picture 464" descr="African Development Bank Logo Nice Rez Transparent cop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ltGray">
          <a:xfrm>
            <a:off x="7908925" y="77788"/>
            <a:ext cx="112712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465"/>
          <p:cNvSpPr>
            <a:spLocks noChangeArrowheads="1"/>
          </p:cNvSpPr>
          <p:nvPr/>
        </p:nvSpPr>
        <p:spPr bwMode="ltGray">
          <a:xfrm flipV="1">
            <a:off x="0" y="6562725"/>
            <a:ext cx="9144000" cy="428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292929"/>
              </a:solidFill>
            </a:endParaRPr>
          </a:p>
        </p:txBody>
      </p:sp>
      <p:grpSp>
        <p:nvGrpSpPr>
          <p:cNvPr id="21" name="LegendBoxes" hidden="1"/>
          <p:cNvGrpSpPr>
            <a:grpSpLocks/>
          </p:cNvGrpSpPr>
          <p:nvPr/>
        </p:nvGrpSpPr>
        <p:grpSpPr bwMode="gray">
          <a:xfrm>
            <a:off x="8191505" y="919151"/>
            <a:ext cx="763588" cy="996951"/>
            <a:chOff x="4936" y="176"/>
            <a:chExt cx="481" cy="628"/>
          </a:xfrm>
        </p:grpSpPr>
        <p:sp>
          <p:nvSpPr>
            <p:cNvPr id="25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6" name="LegendRectangle1"/>
            <p:cNvSpPr>
              <a:spLocks noChangeArrowheads="1"/>
            </p:cNvSpPr>
            <p:nvPr/>
          </p:nvSpPr>
          <p:spPr bwMode="gray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292929"/>
                </a:solidFill>
                <a:latin typeface="Arial"/>
              </a:endParaRP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8" name="LegendRectangle2"/>
            <p:cNvSpPr>
              <a:spLocks noChangeArrowheads="1"/>
            </p:cNvSpPr>
            <p:nvPr/>
          </p:nvSpPr>
          <p:spPr bwMode="gray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292929"/>
                </a:solidFill>
                <a:latin typeface="Arial"/>
              </a:endParaRPr>
            </a:p>
          </p:txBody>
        </p:sp>
        <p:sp>
          <p:nvSpPr>
            <p:cNvPr id="29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0" name="LegendRectangle3"/>
            <p:cNvSpPr>
              <a:spLocks noChangeArrowheads="1"/>
            </p:cNvSpPr>
            <p:nvPr/>
          </p:nvSpPr>
          <p:spPr bwMode="gray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292929"/>
                </a:solidFill>
                <a:latin typeface="Arial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2" name="LegendRectangle4"/>
            <p:cNvSpPr>
              <a:spLocks noChangeArrowheads="1"/>
            </p:cNvSpPr>
            <p:nvPr/>
          </p:nvSpPr>
          <p:spPr bwMode="gray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292929"/>
                </a:solidFill>
                <a:latin typeface="Arial"/>
              </a:endParaRPr>
            </a:p>
          </p:txBody>
        </p:sp>
      </p:grpSp>
      <p:grpSp>
        <p:nvGrpSpPr>
          <p:cNvPr id="33" name="LegendLines" hidden="1"/>
          <p:cNvGrpSpPr>
            <a:grpSpLocks/>
          </p:cNvGrpSpPr>
          <p:nvPr/>
        </p:nvGrpSpPr>
        <p:grpSpPr bwMode="gray">
          <a:xfrm>
            <a:off x="7883530" y="919151"/>
            <a:ext cx="1071563" cy="730251"/>
            <a:chOff x="4750" y="176"/>
            <a:chExt cx="675" cy="460"/>
          </a:xfrm>
        </p:grpSpPr>
        <p:sp>
          <p:nvSpPr>
            <p:cNvPr id="34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292929"/>
                </a:solidFill>
                <a:latin typeface="Arial"/>
              </a:endParaRPr>
            </a:p>
          </p:txBody>
        </p:sp>
        <p:sp>
          <p:nvSpPr>
            <p:cNvPr id="35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292929"/>
                </a:solidFill>
                <a:latin typeface="Arial"/>
              </a:endParaRPr>
            </a:p>
          </p:txBody>
        </p:sp>
        <p:sp>
          <p:nvSpPr>
            <p:cNvPr id="36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solidFill>
                  <a:srgbClr val="292929"/>
                </a:solidFill>
                <a:latin typeface="Arial"/>
              </a:endParaRPr>
            </a:p>
          </p:txBody>
        </p:sp>
        <p:sp>
          <p:nvSpPr>
            <p:cNvPr id="37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0" name="McKSticker" hidden="1"/>
          <p:cNvGrpSpPr/>
          <p:nvPr/>
        </p:nvGrpSpPr>
        <p:grpSpPr bwMode="gray">
          <a:xfrm>
            <a:off x="7888199" y="919151"/>
            <a:ext cx="1066894" cy="212366"/>
            <a:chOff x="7673881" y="285750"/>
            <a:chExt cx="1066894" cy="212366"/>
          </a:xfrm>
        </p:grpSpPr>
        <p:sp>
          <p:nvSpPr>
            <p:cNvPr id="41" name="StickerRectangle"/>
            <p:cNvSpPr>
              <a:spLocks noChangeArrowheads="1"/>
            </p:cNvSpPr>
            <p:nvPr/>
          </p:nvSpPr>
          <p:spPr bwMode="gray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A261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2" name="AutoShape 31"/>
            <p:cNvCxnSpPr>
              <a:cxnSpLocks noChangeShapeType="1"/>
              <a:stCxn id="41" idx="2"/>
              <a:endCxn id="41" idx="4"/>
            </p:cNvCxnSpPr>
            <p:nvPr/>
          </p:nvCxnSpPr>
          <p:spPr bwMode="gray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32"/>
            <p:cNvCxnSpPr>
              <a:cxnSpLocks noChangeShapeType="1"/>
              <a:stCxn id="41" idx="4"/>
              <a:endCxn id="41" idx="6"/>
            </p:cNvCxnSpPr>
            <p:nvPr/>
          </p:nvCxnSpPr>
          <p:spPr bwMode="gray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4" name="LegendMoons" hidden="1"/>
          <p:cNvGrpSpPr/>
          <p:nvPr/>
        </p:nvGrpSpPr>
        <p:grpSpPr bwMode="gray">
          <a:xfrm>
            <a:off x="8124663" y="919151"/>
            <a:ext cx="830430" cy="1306516"/>
            <a:chOff x="7769225" y="2105025"/>
            <a:chExt cx="830430" cy="1306516"/>
          </a:xfrm>
        </p:grpSpPr>
        <p:grpSp>
          <p:nvGrpSpPr>
            <p:cNvPr id="45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63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292929"/>
                  </a:solidFill>
                </a:endParaRPr>
              </a:p>
            </p:txBody>
          </p:sp>
          <p:sp>
            <p:nvSpPr>
              <p:cNvPr id="64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46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61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292929"/>
                  </a:solidFill>
                </a:endParaRPr>
              </a:p>
            </p:txBody>
          </p:sp>
          <p:sp>
            <p:nvSpPr>
              <p:cNvPr id="62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47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59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292929"/>
                  </a:solidFill>
                </a:endParaRPr>
              </a:p>
            </p:txBody>
          </p:sp>
          <p:sp>
            <p:nvSpPr>
              <p:cNvPr id="60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292929"/>
                  </a:solidFill>
                </a:endParaRPr>
              </a:p>
            </p:txBody>
          </p:sp>
        </p:grpSp>
        <p:grpSp>
          <p:nvGrpSpPr>
            <p:cNvPr id="48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57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292929"/>
                  </a:solidFill>
                </a:endParaRPr>
              </a:p>
            </p:txBody>
          </p:sp>
          <p:sp>
            <p:nvSpPr>
              <p:cNvPr id="58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292929"/>
                  </a:solidFill>
                </a:endParaRPr>
              </a:p>
            </p:txBody>
          </p:sp>
        </p:grpSp>
        <p:sp>
          <p:nvSpPr>
            <p:cNvPr id="49" name="Legend1"/>
            <p:cNvSpPr>
              <a:spLocks noChangeArrowheads="1"/>
            </p:cNvSpPr>
            <p:nvPr/>
          </p:nvSpPr>
          <p:spPr bwMode="gray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 dirty="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0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 dirty="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 dirty="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 dirty="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3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A261"/>
                </a:buClr>
              </a:pPr>
              <a:r>
                <a:rPr lang="en-US" sz="1200" dirty="0">
                  <a:solidFill>
                    <a:srgbClr val="292929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4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55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292929"/>
                  </a:solidFill>
                </a:endParaRPr>
              </a:p>
            </p:txBody>
          </p:sp>
          <p:sp>
            <p:nvSpPr>
              <p:cNvPr id="56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tx2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solidFill>
                    <a:srgbClr val="292929"/>
                  </a:solidFill>
                </a:endParaRPr>
              </a:p>
            </p:txBody>
          </p:sp>
        </p:grpSp>
      </p:grpSp>
      <p:grpSp>
        <p:nvGrpSpPr>
          <p:cNvPr id="65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gray">
          <a:xfrm>
            <a:off x="7578436" y="1445409"/>
            <a:ext cx="254000" cy="254000"/>
            <a:chOff x="1600" y="1600"/>
            <a:chExt cx="160" cy="160"/>
          </a:xfrm>
        </p:grpSpPr>
        <p:sp>
          <p:nvSpPr>
            <p:cNvPr id="66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29"/>
                </a:solidFill>
              </a:endParaRPr>
            </a:p>
          </p:txBody>
        </p:sp>
        <p:sp>
          <p:nvSpPr>
            <p:cNvPr id="67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gray">
            <a:xfrm>
              <a:off x="1600" y="1600"/>
              <a:ext cx="160" cy="160"/>
            </a:xfrm>
            <a:prstGeom prst="arc">
              <a:avLst/>
            </a:prstGeom>
            <a:solidFill>
              <a:schemeClr val="tx2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020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161984" y="4482919"/>
            <a:ext cx="8367654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PPP Project Development Support 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600" dirty="0" smtClean="0"/>
              <a:t>PRESENTATION AT THE </a:t>
            </a:r>
            <a:r>
              <a:rPr lang="en-US" sz="1600" i="1" dirty="0" smtClean="0"/>
              <a:t>2</a:t>
            </a:r>
            <a:r>
              <a:rPr lang="en-US" sz="1600" i="1" baseline="30000" dirty="0" smtClean="0"/>
              <a:t>nd</a:t>
            </a:r>
            <a:r>
              <a:rPr lang="en-US" sz="1600" i="1" dirty="0" smtClean="0"/>
              <a:t> QUARTER </a:t>
            </a:r>
            <a:r>
              <a:rPr lang="en-US" sz="1600" i="1" dirty="0"/>
              <a:t>PPP </a:t>
            </a:r>
            <a:r>
              <a:rPr lang="en-US" sz="1600" i="1" dirty="0" smtClean="0"/>
              <a:t>UNIT CONSULTATIVE FORUM</a:t>
            </a:r>
            <a:endParaRPr lang="en-US" sz="1600" i="1" dirty="0"/>
          </a:p>
        </p:txBody>
      </p:sp>
      <p:graphicFrame>
        <p:nvGraphicFramePr>
          <p:cNvPr id="5123" name="Rectangle 3" hidden="1"/>
          <p:cNvGraphicFramePr>
            <a:graphicFrameLocks/>
          </p:cNvGraphicFramePr>
          <p:nvPr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1064396" name="think-cell Slide" r:id="rId6" imgW="0" imgH="0" progId="">
              <p:embed/>
            </p:oleObj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127" name="McK Dat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 flipV="1">
            <a:off x="5208779" y="6303110"/>
            <a:ext cx="40182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eaLnBrk="1" hangingPunct="1">
              <a:defRPr sz="1400">
                <a:solidFill>
                  <a:srgbClr val="292929"/>
                </a:solidFill>
                <a:latin typeface="Arial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sz="1600" dirty="0" smtClean="0"/>
              <a:t>JUNE 1 2017 – Abuja, Nigeria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xmlns="" val="244139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444071"/>
            <a:ext cx="7701711" cy="600164"/>
          </a:xfrm>
        </p:spPr>
        <p:txBody>
          <a:bodyPr/>
          <a:lstStyle/>
          <a:p>
            <a:r>
              <a:rPr lang="en-GB" altLang="en-US" sz="2000" dirty="0"/>
              <a:t>Project Development Support</a:t>
            </a:r>
            <a:br>
              <a:rPr lang="en-GB" altLang="en-US" sz="2000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7732482"/>
              </p:ext>
            </p:extLst>
          </p:nvPr>
        </p:nvGraphicFramePr>
        <p:xfrm>
          <a:off x="121489" y="1047405"/>
          <a:ext cx="8909496" cy="472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28"/>
                <a:gridCol w="2872063"/>
                <a:gridCol w="1981821"/>
                <a:gridCol w="1844780"/>
                <a:gridCol w="1623404"/>
              </a:tblGrid>
              <a:tr h="9653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S/N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 OF FUND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AREAs OF INTERVENTION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USED IN NIGERIA?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23302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MIDDLE</a:t>
                      </a:r>
                      <a:r>
                        <a:rPr lang="en-US" sz="1800" baseline="0" dirty="0" smtClean="0"/>
                        <a:t> INCOME TECHNICAL ASSISTANE FUND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dirty="0" smtClean="0"/>
                        <a:t>ALL SECTORS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Preparation Activities</a:t>
                      </a:r>
                    </a:p>
                    <a:p>
                      <a:pPr marL="171450" marR="0" lvl="0" indent="-17145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and Institutional Building Activities/Technical Assistance</a:t>
                      </a:r>
                    </a:p>
                    <a:p>
                      <a:pPr marL="171450" marR="0" lvl="0" indent="-17145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that Promote the Private Sector &amp; Regional Integration</a:t>
                      </a:r>
                    </a:p>
                    <a:p>
                      <a:pPr marL="171450" marR="0" lvl="0" indent="-171450" algn="l" defTabSz="9329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 – BOA, FMITI, NEITI, OCEAP etc. </a:t>
                      </a:r>
                      <a:endParaRPr lang="en-US" sz="1200" dirty="0"/>
                    </a:p>
                  </a:txBody>
                  <a:tcPr/>
                </a:tc>
              </a:tr>
              <a:tr h="14784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NEPAD</a:t>
                      </a:r>
                      <a:r>
                        <a:rPr lang="en-US" sz="1800" baseline="0" dirty="0" smtClean="0"/>
                        <a:t> Infrastructure Project Preparation Fund (IPPF)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ICT</a:t>
                      </a:r>
                    </a:p>
                    <a:p>
                      <a:r>
                        <a:rPr lang="en-US" sz="1200" dirty="0" smtClean="0"/>
                        <a:t>• Transport                                                                   </a:t>
                      </a:r>
                    </a:p>
                    <a:p>
                      <a:r>
                        <a:rPr lang="en-US" sz="1200" dirty="0" smtClean="0"/>
                        <a:t>• Energy                                                                 </a:t>
                      </a:r>
                    </a:p>
                    <a:p>
                      <a:r>
                        <a:rPr lang="en-US" sz="1200" dirty="0" smtClean="0"/>
                        <a:t>• Water and Sanitation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Regional Project identification</a:t>
                      </a:r>
                    </a:p>
                    <a:p>
                      <a:r>
                        <a:rPr lang="en-US" sz="1200" dirty="0" smtClean="0"/>
                        <a:t>•  Preparation, Workshops, Seminars in line with NEPAD Agenda</a:t>
                      </a:r>
                    </a:p>
                    <a:p>
                      <a:r>
                        <a:rPr lang="en-US" sz="1200" dirty="0" smtClean="0"/>
                        <a:t>• RECs Capacity Building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 progress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2"/>
          <p:cNvSpPr txBox="1">
            <a:spLocks noChangeArrowheads="1"/>
          </p:cNvSpPr>
          <p:nvPr/>
        </p:nvSpPr>
        <p:spPr bwMode="auto">
          <a:xfrm>
            <a:off x="8786813" y="6072188"/>
            <a:ext cx="357187" cy="285750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25"/>
          <p:cNvSpPr>
            <a:spLocks noGrp="1"/>
          </p:cNvSpPr>
          <p:nvPr>
            <p:ph type="ftr" sz="quarter" idx="11"/>
          </p:nvPr>
        </p:nvSpPr>
        <p:spPr bwMode="auto">
          <a:xfrm>
            <a:off x="6410325" y="6175375"/>
            <a:ext cx="23050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</a:p>
        </p:txBody>
      </p:sp>
    </p:spTree>
    <p:extLst>
      <p:ext uri="{BB962C8B-B14F-4D97-AF65-F5344CB8AC3E}">
        <p14:creationId xmlns:p14="http://schemas.microsoft.com/office/powerpoint/2010/main" xmlns="" val="63413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444071"/>
            <a:ext cx="7701711" cy="600164"/>
          </a:xfrm>
        </p:spPr>
        <p:txBody>
          <a:bodyPr/>
          <a:lstStyle/>
          <a:p>
            <a:r>
              <a:rPr lang="en-GB" altLang="en-US" sz="2000" dirty="0"/>
              <a:t>Project Development Support</a:t>
            </a:r>
            <a:br>
              <a:rPr lang="en-GB" altLang="en-US" sz="2000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3372199"/>
              </p:ext>
            </p:extLst>
          </p:nvPr>
        </p:nvGraphicFramePr>
        <p:xfrm>
          <a:off x="121489" y="941495"/>
          <a:ext cx="8847851" cy="553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821"/>
                <a:gridCol w="2833732"/>
                <a:gridCol w="1968110"/>
                <a:gridCol w="1832016"/>
                <a:gridCol w="1612172"/>
              </a:tblGrid>
              <a:tr h="6316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S/N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 OF FUND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AREAS OF INTERVENTION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USED IN NIGERIA?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37236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Sustainable Energy Fund For Africa (SEFA)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 smtClean="0"/>
                        <a:t>• Renewable Energy</a:t>
                      </a:r>
                    </a:p>
                    <a:p>
                      <a:pPr algn="just"/>
                      <a:r>
                        <a:rPr lang="en-US" sz="1100" dirty="0" smtClean="0"/>
                        <a:t>• Energy Efficiency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Project preparation for projects of total investment needs of USD 30-200 million                                                                              (Support of projects with an independent power producer or within a PPP structure; sovereign entities are not eligible as project sponsors)</a:t>
                      </a:r>
                    </a:p>
                    <a:p>
                      <a:r>
                        <a:rPr lang="en-US" sz="1100" dirty="0" smtClean="0"/>
                        <a:t>• Contribution of equity to a Private equity fund</a:t>
                      </a:r>
                    </a:p>
                    <a:p>
                      <a:r>
                        <a:rPr lang="en-US" sz="1100" dirty="0" smtClean="0"/>
                        <a:t>• Creation of an enabling environment for private investments in sustainable energy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 Progress</a:t>
                      </a:r>
                      <a:endParaRPr lang="en-US" sz="1100" dirty="0"/>
                    </a:p>
                  </a:txBody>
                  <a:tcPr/>
                </a:tc>
              </a:tr>
              <a:tr h="212122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Nigeria Technical Cooperation Fund (NTCF)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Capacity Building &amp; Regional Integration in the areas of: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Science &amp; Technology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Human Development (Health &amp; Education)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Agriculture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Public Administration,                                                                                                                                Business &amp; Finance</a:t>
                      </a:r>
                    </a:p>
                    <a:p>
                      <a:pPr algn="l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Pre-feasibility and feasibility studies</a:t>
                      </a:r>
                    </a:p>
                    <a:p>
                      <a:pPr algn="l"/>
                      <a:r>
                        <a:rPr lang="en-US" sz="1100" dirty="0" smtClean="0"/>
                        <a:t>• Project identification</a:t>
                      </a:r>
                    </a:p>
                    <a:p>
                      <a:pPr algn="l"/>
                      <a:r>
                        <a:rPr lang="en-US" sz="1100" dirty="0" smtClean="0"/>
                        <a:t>• Preparation</a:t>
                      </a:r>
                    </a:p>
                    <a:p>
                      <a:pPr algn="l"/>
                      <a:r>
                        <a:rPr lang="en-US" sz="1100" dirty="0" smtClean="0"/>
                        <a:t>• Appraisal</a:t>
                      </a:r>
                    </a:p>
                    <a:p>
                      <a:pPr algn="l"/>
                      <a:r>
                        <a:rPr lang="en-US" sz="1100" dirty="0" smtClean="0"/>
                        <a:t>• Post-evaluation</a:t>
                      </a:r>
                    </a:p>
                    <a:p>
                      <a:pPr algn="l"/>
                      <a:r>
                        <a:rPr lang="en-US" sz="1100" dirty="0" smtClean="0"/>
                        <a:t>•  Mid-term review</a:t>
                      </a:r>
                    </a:p>
                    <a:p>
                      <a:pPr algn="l"/>
                      <a:r>
                        <a:rPr lang="en-US" sz="1100" dirty="0" smtClean="0"/>
                        <a:t>• Rehabilitation of existing projects experiencing difficulties</a:t>
                      </a:r>
                    </a:p>
                    <a:p>
                      <a:pPr algn="l"/>
                      <a:r>
                        <a:rPr lang="en-US" sz="1100" dirty="0" smtClean="0"/>
                        <a:t>• Training</a:t>
                      </a:r>
                    </a:p>
                    <a:p>
                      <a:pPr algn="l"/>
                      <a:r>
                        <a:rPr lang="en-US" sz="1100" dirty="0" smtClean="0"/>
                        <a:t>• Capacity building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 progress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2"/>
          <p:cNvSpPr txBox="1">
            <a:spLocks noChangeArrowheads="1"/>
          </p:cNvSpPr>
          <p:nvPr/>
        </p:nvSpPr>
        <p:spPr bwMode="auto">
          <a:xfrm>
            <a:off x="8786813" y="6072188"/>
            <a:ext cx="357187" cy="285750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1"/>
          </p:nvPr>
        </p:nvSpPr>
        <p:spPr bwMode="auto">
          <a:xfrm>
            <a:off x="6847367" y="6081270"/>
            <a:ext cx="1939446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</a:p>
        </p:txBody>
      </p:sp>
    </p:spTree>
    <p:extLst>
      <p:ext uri="{BB962C8B-B14F-4D97-AF65-F5344CB8AC3E}">
        <p14:creationId xmlns:p14="http://schemas.microsoft.com/office/powerpoint/2010/main" xmlns="" val="193148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444071"/>
            <a:ext cx="7701711" cy="600164"/>
          </a:xfrm>
        </p:spPr>
        <p:txBody>
          <a:bodyPr/>
          <a:lstStyle/>
          <a:p>
            <a:r>
              <a:rPr lang="en-GB" altLang="en-US" sz="2000" dirty="0"/>
              <a:t>Project Development Support</a:t>
            </a:r>
            <a:br>
              <a:rPr lang="en-GB" altLang="en-US" sz="2000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0797126"/>
              </p:ext>
            </p:extLst>
          </p:nvPr>
        </p:nvGraphicFramePr>
        <p:xfrm>
          <a:off x="121489" y="941495"/>
          <a:ext cx="8873656" cy="534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77"/>
                <a:gridCol w="2841996"/>
                <a:gridCol w="1973850"/>
                <a:gridCol w="1837359"/>
                <a:gridCol w="1616874"/>
              </a:tblGrid>
              <a:tr h="6299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S/N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 OF FUND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AREAS OF INTERVENTION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USED IN NIGERIA?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4497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 Consortium for 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Water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Transport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Energy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ICT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 smtClean="0"/>
                    </a:p>
                    <a:p>
                      <a:r>
                        <a:rPr lang="en-US" sz="1100" dirty="0" smtClean="0"/>
                        <a:t>Promoting increased investment in infrastructure in Africa, from both public and private sources.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Yes through</a:t>
                      </a:r>
                      <a:r>
                        <a:rPr lang="en-US" sz="1100" baseline="0" dirty="0" smtClean="0"/>
                        <a:t> WAPP</a:t>
                      </a:r>
                    </a:p>
                    <a:p>
                      <a:endParaRPr lang="en-US" sz="1100" dirty="0" smtClean="0"/>
                    </a:p>
                    <a:p>
                      <a:r>
                        <a:rPr lang="en-US" sz="1100" dirty="0" smtClean="0"/>
                        <a:t>https://www.icafrica.org/en/fund-finder/project-preparation-facilities-network/</a:t>
                      </a:r>
                      <a:endParaRPr lang="en-US" sz="1100" dirty="0"/>
                    </a:p>
                  </a:txBody>
                  <a:tcPr/>
                </a:tc>
              </a:tr>
              <a:tr h="906291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China Trust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All sectors</a:t>
                      </a:r>
                    </a:p>
                    <a:p>
                      <a:pPr algn="l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Project identification,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Preparation Studies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150226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Portugal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Infrastructure, Renewable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Energy, </a:t>
                      </a:r>
                      <a:r>
                        <a:rPr lang="en-US" sz="1100" dirty="0" err="1" smtClean="0"/>
                        <a:t>Agric</a:t>
                      </a:r>
                      <a:r>
                        <a:rPr lang="en-US" sz="1100" dirty="0" smtClean="0"/>
                        <a:t>, Water, Governance, Capacity Building &amp; Private Sector Development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 Project cycle activities including pre-feasibility and feasibility studies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• Capacity building and human resource development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• Policy and sector studies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1026921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</a:t>
                      </a:r>
                      <a:r>
                        <a:rPr lang="en-US" baseline="0" dirty="0" smtClean="0"/>
                        <a:t> &amp; Melinda Gates Foundation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Multi-Sectors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As agreed by Foundation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2"/>
          <p:cNvSpPr txBox="1">
            <a:spLocks noChangeArrowheads="1"/>
          </p:cNvSpPr>
          <p:nvPr/>
        </p:nvSpPr>
        <p:spPr bwMode="auto">
          <a:xfrm>
            <a:off x="8786813" y="6072188"/>
            <a:ext cx="357187" cy="285750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1"/>
          </p:nvPr>
        </p:nvSpPr>
        <p:spPr bwMode="auto">
          <a:xfrm>
            <a:off x="6410325" y="6137395"/>
            <a:ext cx="23050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</a:p>
        </p:txBody>
      </p:sp>
    </p:spTree>
    <p:extLst>
      <p:ext uri="{BB962C8B-B14F-4D97-AF65-F5344CB8AC3E}">
        <p14:creationId xmlns:p14="http://schemas.microsoft.com/office/powerpoint/2010/main" xmlns="" val="176753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85750" y="395288"/>
            <a:ext cx="8429625" cy="390525"/>
          </a:xfrm>
        </p:spPr>
        <p:txBody>
          <a:bodyPr anchor="t"/>
          <a:lstStyle/>
          <a:p>
            <a:pPr algn="l"/>
            <a:r>
              <a:rPr lang="en-US" altLang="en-US" sz="1800" b="1" smtClean="0">
                <a:solidFill>
                  <a:srgbClr val="008E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8" name="Rectangle 22"/>
          <p:cNvSpPr txBox="1">
            <a:spLocks noChangeArrowheads="1"/>
          </p:cNvSpPr>
          <p:nvPr/>
        </p:nvSpPr>
        <p:spPr bwMode="auto">
          <a:xfrm>
            <a:off x="0" y="449263"/>
            <a:ext cx="215900" cy="265112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50" y="1196975"/>
            <a:ext cx="597693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The Bank’s New Business Delivery Model has PPPs enshrined in every sector. Because of this, we expect the following: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To carry our more capacity building programs for different levels of government.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To increase private sector engagement especially project developers concerns.</a:t>
            </a:r>
          </a:p>
          <a:p>
            <a:pPr lvl="1">
              <a:defRPr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To carry out a lot more engagement with the Federal Government </a:t>
            </a:r>
            <a:r>
              <a:rPr lang="en-US" dirty="0" smtClean="0"/>
              <a:t>on: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coordination </a:t>
            </a:r>
            <a:r>
              <a:rPr lang="en-US" dirty="0"/>
              <a:t>of PPPs by the Office of the V.P;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Driving </a:t>
            </a:r>
            <a:r>
              <a:rPr lang="en-US" dirty="0"/>
              <a:t>the establishment of a project preparation </a:t>
            </a:r>
            <a:r>
              <a:rPr lang="en-US" dirty="0" smtClean="0"/>
              <a:t>fund</a:t>
            </a:r>
            <a:endParaRPr lang="en-US" dirty="0"/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graphicFrame>
        <p:nvGraphicFramePr>
          <p:cNvPr id="23559" name="Object 5"/>
          <p:cNvGraphicFramePr>
            <a:graphicFrameLocks noChangeAspect="1"/>
          </p:cNvGraphicFramePr>
          <p:nvPr/>
        </p:nvGraphicFramePr>
        <p:xfrm>
          <a:off x="6173788" y="1857375"/>
          <a:ext cx="2439987" cy="1247775"/>
        </p:xfrm>
        <a:graphic>
          <a:graphicData uri="http://schemas.openxmlformats.org/presentationml/2006/ole">
            <p:oleObj spid="_x0000_s1165330" name="Artwork" r:id="rId4" imgW="3470339" imgH="1776524" progId="">
              <p:embed/>
            </p:oleObj>
          </a:graphicData>
        </a:graphic>
      </p:graphicFrame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5980113" y="3286125"/>
            <a:ext cx="282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E4F"/>
                </a:solidFill>
                <a:latin typeface="Arial" panose="020B0604020202020204" pitchFamily="34" charset="0"/>
              </a:rPr>
              <a:t>African Development Bank Group</a:t>
            </a:r>
          </a:p>
        </p:txBody>
      </p:sp>
      <p:sp>
        <p:nvSpPr>
          <p:cNvPr id="23561" name="TextBox 7"/>
          <p:cNvSpPr txBox="1">
            <a:spLocks noChangeArrowheads="1"/>
          </p:cNvSpPr>
          <p:nvPr/>
        </p:nvSpPr>
        <p:spPr bwMode="auto">
          <a:xfrm>
            <a:off x="5929313" y="3714750"/>
            <a:ext cx="2928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>
                <a:solidFill>
                  <a:srgbClr val="008E4F"/>
                </a:solidFill>
                <a:latin typeface="Arial" panose="020B0604020202020204" pitchFamily="34" charset="0"/>
              </a:rPr>
              <a:t>AfDB</a:t>
            </a:r>
          </a:p>
        </p:txBody>
      </p:sp>
      <p:sp>
        <p:nvSpPr>
          <p:cNvPr id="10" name="Footer Placeholder 25"/>
          <p:cNvSpPr txBox="1">
            <a:spLocks/>
          </p:cNvSpPr>
          <p:nvPr/>
        </p:nvSpPr>
        <p:spPr bwMode="auto">
          <a:xfrm>
            <a:off x="6410325" y="6089613"/>
            <a:ext cx="23050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</a:p>
        </p:txBody>
      </p:sp>
      <p:sp>
        <p:nvSpPr>
          <p:cNvPr id="11" name="Rectangle 22"/>
          <p:cNvSpPr txBox="1">
            <a:spLocks noChangeArrowheads="1"/>
          </p:cNvSpPr>
          <p:nvPr/>
        </p:nvSpPr>
        <p:spPr bwMode="auto">
          <a:xfrm>
            <a:off x="8786813" y="6072188"/>
            <a:ext cx="357187" cy="285750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28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913"/>
            <a:ext cx="5410200" cy="49244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9600" dirty="0" smtClean="0"/>
              <a:t>THANK YOU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u="sng" dirty="0" smtClean="0">
                <a:latin typeface="Arial Black" panose="020B0A04020102020204" pitchFamily="34" charset="0"/>
              </a:rPr>
              <a:t>Contact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Arial Narrow" panose="020B0606020202030204" pitchFamily="34" charset="0"/>
              </a:rPr>
              <a:t>African Development Bank Nigeria Country Department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Arial Narrow" panose="020B0606020202030204" pitchFamily="34" charset="0"/>
              </a:rPr>
              <a:t>8 Lake chad Crescent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dirty="0" err="1" smtClean="0">
                <a:latin typeface="Arial Narrow" panose="020B0606020202030204" pitchFamily="34" charset="0"/>
              </a:rPr>
              <a:t>Maitama</a:t>
            </a:r>
            <a:r>
              <a:rPr lang="en-US" sz="1600" dirty="0" smtClean="0">
                <a:latin typeface="Arial Narrow" panose="020B0606020202030204" pitchFamily="34" charset="0"/>
              </a:rPr>
              <a:t>, Abuja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latin typeface="Arial Narrow" panose="020B0606020202030204" pitchFamily="34" charset="0"/>
              </a:rPr>
              <a:t>+234 (9) 462 1030/76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600" u="sng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6173788" y="1857375"/>
          <a:ext cx="2439987" cy="1247775"/>
        </p:xfrm>
        <a:graphic>
          <a:graphicData uri="http://schemas.openxmlformats.org/presentationml/2006/ole">
            <p:oleObj spid="_x0000_s1166354" name="Artwork" r:id="rId4" imgW="3470339" imgH="1776524" progId="">
              <p:embed/>
            </p:oleObj>
          </a:graphicData>
        </a:graphic>
      </p:graphicFrame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5980113" y="3286125"/>
            <a:ext cx="282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E4F"/>
                </a:solidFill>
                <a:latin typeface="Arial" panose="020B0604020202020204" pitchFamily="34" charset="0"/>
              </a:rPr>
              <a:t>African Development Bank Group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5929313" y="3714750"/>
            <a:ext cx="2928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>
                <a:solidFill>
                  <a:srgbClr val="008E4F"/>
                </a:solidFill>
                <a:latin typeface="Arial" panose="020B0604020202020204" pitchFamily="34" charset="0"/>
              </a:rPr>
              <a:t>AfDB</a:t>
            </a:r>
          </a:p>
        </p:txBody>
      </p:sp>
      <p:sp>
        <p:nvSpPr>
          <p:cNvPr id="8" name="Footer Placeholder 25"/>
          <p:cNvSpPr txBox="1">
            <a:spLocks/>
          </p:cNvSpPr>
          <p:nvPr/>
        </p:nvSpPr>
        <p:spPr bwMode="auto">
          <a:xfrm>
            <a:off x="6502400" y="6123320"/>
            <a:ext cx="23050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</a:p>
        </p:txBody>
      </p:sp>
      <p:sp>
        <p:nvSpPr>
          <p:cNvPr id="9" name="Rectangle 22"/>
          <p:cNvSpPr txBox="1">
            <a:spLocks noChangeArrowheads="1"/>
          </p:cNvSpPr>
          <p:nvPr/>
        </p:nvSpPr>
        <p:spPr bwMode="auto">
          <a:xfrm>
            <a:off x="8786813" y="6072188"/>
            <a:ext cx="357187" cy="285750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38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388" y="1341438"/>
            <a:ext cx="7705725" cy="4824412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400" kern="0" dirty="0" smtClean="0"/>
              <a:t>Who is the  AfDB</a:t>
            </a:r>
          </a:p>
          <a:p>
            <a:pPr marL="89763" lvl="1" indent="0" algn="just">
              <a:buClr>
                <a:srgbClr val="ADA397"/>
              </a:buClr>
              <a:buNone/>
              <a:defRPr/>
            </a:pPr>
            <a:endParaRPr lang="en-GB" altLang="en-US" sz="2400" kern="0" dirty="0" smtClean="0"/>
          </a:p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400" kern="0" dirty="0" smtClean="0"/>
              <a:t>AfDB focus for Africa – Hi Five’s</a:t>
            </a:r>
          </a:p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endParaRPr lang="en-GB" altLang="en-US" sz="2400" kern="0" dirty="0" smtClean="0"/>
          </a:p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400" kern="0" dirty="0" smtClean="0"/>
              <a:t>AfDB in Nigeria </a:t>
            </a:r>
          </a:p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endParaRPr lang="en-GB" altLang="en-US" sz="2400" kern="0" dirty="0" smtClean="0"/>
          </a:p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400" kern="0" dirty="0" smtClean="0"/>
              <a:t>AfDB/Nigeria PPP Partnership</a:t>
            </a:r>
          </a:p>
          <a:p>
            <a:pPr marL="0" lvl="1" indent="0" algn="just">
              <a:buClr>
                <a:srgbClr val="ADA397"/>
              </a:buClr>
              <a:buFont typeface="Arial" panose="020B0604020202020204" pitchFamily="34" charset="0"/>
              <a:buNone/>
              <a:defRPr/>
            </a:pPr>
            <a:endParaRPr lang="en-GB" altLang="en-US" sz="2400" kern="0" dirty="0" smtClean="0"/>
          </a:p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400" kern="0" dirty="0" smtClean="0"/>
              <a:t>Bank Support for some PPPs in Nigeria</a:t>
            </a:r>
          </a:p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endParaRPr lang="en-GB" altLang="en-US" sz="2400" kern="0" dirty="0"/>
          </a:p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400" kern="0" dirty="0" smtClean="0"/>
              <a:t>Project Development Support</a:t>
            </a:r>
          </a:p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endParaRPr lang="en-GB" altLang="en-US" sz="2400" kern="0" dirty="0" smtClean="0"/>
          </a:p>
          <a:p>
            <a:pPr marL="285750" lvl="1" algn="just">
              <a:buClr>
                <a:srgbClr val="ADA397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400" kern="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18946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134163"/>
            <a:ext cx="7701711" cy="907941"/>
          </a:xfrm>
        </p:spPr>
        <p:txBody>
          <a:bodyPr/>
          <a:lstStyle/>
          <a:p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r>
              <a:rPr lang="en-GB" altLang="en-US" sz="2000" dirty="0" smtClean="0"/>
              <a:t>Who </a:t>
            </a:r>
            <a:r>
              <a:rPr lang="en-GB" altLang="en-US" sz="2000" dirty="0"/>
              <a:t>is </a:t>
            </a:r>
            <a:r>
              <a:rPr lang="en-GB" altLang="en-US" sz="2000" dirty="0" smtClean="0"/>
              <a:t>the AfDB?</a:t>
            </a:r>
            <a:r>
              <a:rPr lang="en-GB" altLang="en-US" sz="2000" dirty="0"/>
              <a:t/>
            </a:r>
            <a:br>
              <a:rPr lang="en-GB" altLang="en-US" sz="2000" dirty="0"/>
            </a:br>
            <a:endParaRPr lang="en-US" dirty="0"/>
          </a:p>
        </p:txBody>
      </p:sp>
      <p:sp>
        <p:nvSpPr>
          <p:cNvPr id="3" name="Rectangle 167"/>
          <p:cNvSpPr>
            <a:spLocks noChangeArrowheads="1"/>
          </p:cNvSpPr>
          <p:nvPr/>
        </p:nvSpPr>
        <p:spPr bwMode="auto">
          <a:xfrm>
            <a:off x="121489" y="1687024"/>
            <a:ext cx="5500687" cy="1223962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marL="282575" indent="-282575" algn="just" defTabSz="473075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of the 6 Multi-lateral Development Banks; the others are</a:t>
            </a:r>
          </a:p>
          <a:p>
            <a:pPr marL="282575" indent="-282575" algn="just" defTabSz="473075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World Bank, Asian Development Bank, Inter-American Bank,</a:t>
            </a:r>
          </a:p>
          <a:p>
            <a:pPr marL="282575" indent="-282575" algn="just" defTabSz="473075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European Bank for Reconstruction and Development and</a:t>
            </a:r>
          </a:p>
          <a:p>
            <a:pPr marL="282575" indent="-282575" algn="just" defTabSz="473075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Caribbean Development Bank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49392" y="4821628"/>
            <a:ext cx="5779921" cy="152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+mj-lt"/>
              </a:rPr>
              <a:t>Headquartered in</a:t>
            </a:r>
            <a:r>
              <a:rPr lang="fr-FR" altLang="en-US" sz="1600" dirty="0" smtClean="0">
                <a:latin typeface="+mj-lt"/>
              </a:rPr>
              <a:t> Abidjan, Côte d’Ivoire, t</a:t>
            </a:r>
            <a:r>
              <a:rPr lang="en-US" sz="1600" dirty="0" smtClean="0">
                <a:latin typeface="+mj-lt"/>
              </a:rPr>
              <a:t>he </a:t>
            </a:r>
            <a:r>
              <a:rPr lang="en-US" sz="1600" dirty="0">
                <a:latin typeface="+mj-lt"/>
              </a:rPr>
              <a:t>Bank Group has 80 member countries, comprising 54 regional member countries (RMC) and 26 non-regional member countries (NRMC). </a:t>
            </a:r>
            <a:endParaRPr lang="fr-FR" altLang="en-US" sz="1600" dirty="0">
              <a:latin typeface="+mj-lt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173788" y="1857375"/>
          <a:ext cx="2439987" cy="1247775"/>
        </p:xfrm>
        <a:graphic>
          <a:graphicData uri="http://schemas.openxmlformats.org/presentationml/2006/ole">
            <p:oleObj spid="_x0000_s1159201" name="Artwork" r:id="rId3" imgW="3470339" imgH="1776524" progId="">
              <p:embed/>
            </p:oleObj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980113" y="3286125"/>
            <a:ext cx="282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E4F"/>
                </a:solidFill>
                <a:latin typeface="Arial" panose="020B0604020202020204" pitchFamily="34" charset="0"/>
              </a:rPr>
              <a:t>African Development Bank Group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929313" y="3714750"/>
            <a:ext cx="2928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dirty="0">
                <a:solidFill>
                  <a:srgbClr val="008E4F"/>
                </a:solidFill>
                <a:latin typeface="Arial" panose="020B0604020202020204" pitchFamily="34" charset="0"/>
              </a:rPr>
              <a:t>AfDB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489" y="3440112"/>
            <a:ext cx="580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333333"/>
                </a:solidFill>
                <a:latin typeface="+mj-lt"/>
              </a:rPr>
              <a:t>The AfDB was founded following an agreement signed by member states on August 14, 1963, in Khartoum, Sudan, which became effective on September 10, 1964</a:t>
            </a:r>
            <a:endParaRPr lang="en-US" dirty="0">
              <a:latin typeface="+mj-lt"/>
            </a:endParaRPr>
          </a:p>
        </p:txBody>
      </p:sp>
      <p:sp>
        <p:nvSpPr>
          <p:cNvPr id="9" name="Footer Placeholder 25"/>
          <p:cNvSpPr txBox="1">
            <a:spLocks/>
          </p:cNvSpPr>
          <p:nvPr/>
        </p:nvSpPr>
        <p:spPr bwMode="auto">
          <a:xfrm>
            <a:off x="6670675" y="6084183"/>
            <a:ext cx="23050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66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7113" y="3571875"/>
            <a:ext cx="2573337" cy="17463"/>
          </a:xfrm>
          <a:prstGeom prst="rect">
            <a:avLst/>
          </a:prstGeom>
          <a:solidFill>
            <a:srgbClr val="008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6173788" y="1857375"/>
          <a:ext cx="2439987" cy="1247775"/>
        </p:xfrm>
        <a:graphic>
          <a:graphicData uri="http://schemas.openxmlformats.org/presentationml/2006/ole">
            <p:oleObj spid="_x0000_s1158181" name="Artwork" r:id="rId3" imgW="3470339" imgH="1776524" progId="">
              <p:embed/>
            </p:oleObj>
          </a:graphicData>
        </a:graphic>
      </p:graphicFrame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5980113" y="3286125"/>
            <a:ext cx="282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E4F"/>
                </a:solidFill>
                <a:latin typeface="Arial" panose="020B0604020202020204" pitchFamily="34" charset="0"/>
              </a:rPr>
              <a:t>African Development Bank Group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5929313" y="3714750"/>
            <a:ext cx="2928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>
                <a:solidFill>
                  <a:srgbClr val="008E4F"/>
                </a:solidFill>
                <a:latin typeface="Arial" panose="020B0604020202020204" pitchFamily="34" charset="0"/>
              </a:rPr>
              <a:t>AfDB</a:t>
            </a:r>
          </a:p>
        </p:txBody>
      </p:sp>
      <p:sp>
        <p:nvSpPr>
          <p:cNvPr id="38" name="Rectangle 22"/>
          <p:cNvSpPr txBox="1">
            <a:spLocks noChangeArrowheads="1"/>
          </p:cNvSpPr>
          <p:nvPr/>
        </p:nvSpPr>
        <p:spPr bwMode="auto">
          <a:xfrm>
            <a:off x="8786813" y="6072188"/>
            <a:ext cx="357187" cy="285750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Title 1"/>
          <p:cNvSpPr>
            <a:spLocks noGrp="1"/>
          </p:cNvSpPr>
          <p:nvPr>
            <p:ph type="title"/>
          </p:nvPr>
        </p:nvSpPr>
        <p:spPr>
          <a:xfrm>
            <a:off x="142875" y="395288"/>
            <a:ext cx="8429625" cy="276999"/>
          </a:xfrm>
        </p:spPr>
        <p:txBody>
          <a:bodyPr anchor="t"/>
          <a:lstStyle/>
          <a:p>
            <a:pPr algn="l"/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Affiliates of the Group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50172" y="1813620"/>
            <a:ext cx="3017138" cy="3390050"/>
            <a:chOff x="50172" y="1813620"/>
            <a:chExt cx="3017138" cy="3390050"/>
          </a:xfrm>
          <a:scene3d>
            <a:camera prst="isometricOffAxis1Right"/>
            <a:lightRig rig="threePt" dir="t"/>
          </a:scene3d>
        </p:grpSpPr>
        <p:grpSp>
          <p:nvGrpSpPr>
            <p:cNvPr id="60" name="Group 12"/>
            <p:cNvGrpSpPr/>
            <p:nvPr/>
          </p:nvGrpSpPr>
          <p:grpSpPr>
            <a:xfrm>
              <a:off x="50172" y="1813620"/>
              <a:ext cx="3017138" cy="3390050"/>
              <a:chOff x="50172" y="1813620"/>
              <a:chExt cx="3017138" cy="3390050"/>
            </a:xfrm>
          </p:grpSpPr>
          <p:sp>
            <p:nvSpPr>
              <p:cNvPr id="65" name="Teardrop 64"/>
              <p:cNvSpPr/>
              <p:nvPr/>
            </p:nvSpPr>
            <p:spPr>
              <a:xfrm rot="1098372">
                <a:off x="495003" y="1813620"/>
                <a:ext cx="2214109" cy="2214109"/>
              </a:xfrm>
              <a:prstGeom prst="teardrop">
                <a:avLst/>
              </a:prstGeom>
              <a:ln>
                <a:solidFill>
                  <a:schemeClr val="bg1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  <p:sp>
            <p:nvSpPr>
              <p:cNvPr id="66" name="Teardrop 65"/>
              <p:cNvSpPr/>
              <p:nvPr/>
            </p:nvSpPr>
            <p:spPr>
              <a:xfrm rot="5088730">
                <a:off x="1345225" y="3481585"/>
                <a:ext cx="1722085" cy="1722085"/>
              </a:xfrm>
              <a:prstGeom prst="teardrop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  <a:softEdge rad="127000"/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67" name="Teardrop 66"/>
              <p:cNvSpPr/>
              <p:nvPr/>
            </p:nvSpPr>
            <p:spPr>
              <a:xfrm rot="8501179">
                <a:off x="50172" y="3637700"/>
                <a:ext cx="1477690" cy="1477690"/>
              </a:xfrm>
              <a:prstGeom prst="teardrop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endParaRPr lang="en-US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1" name="Group 33"/>
            <p:cNvGrpSpPr/>
            <p:nvPr/>
          </p:nvGrpSpPr>
          <p:grpSpPr>
            <a:xfrm rot="242177">
              <a:off x="293745" y="2546477"/>
              <a:ext cx="2651835" cy="2256926"/>
              <a:chOff x="142844" y="2675661"/>
              <a:chExt cx="2651835" cy="2256926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580233" y="4194242"/>
                <a:ext cx="1214446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Trebuchet MS" pitchFamily="34" charset="0"/>
                  </a:rPr>
                  <a:t>ADF</a:t>
                </a:r>
                <a:endParaRPr lang="en-US" sz="3600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42844" y="4286256"/>
                <a:ext cx="1230060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Trebuchet MS" pitchFamily="34" charset="0"/>
                  </a:rPr>
                  <a:t>NTF</a:t>
                </a:r>
                <a:endParaRPr lang="en-US" sz="3600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64" name="TextBox 5"/>
              <p:cNvSpPr txBox="1"/>
              <p:nvPr/>
            </p:nvSpPr>
            <p:spPr>
              <a:xfrm>
                <a:off x="772956" y="2675661"/>
                <a:ext cx="1230060" cy="646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Trebuchet MS" pitchFamily="34" charset="0"/>
                  </a:rPr>
                  <a:t>ADB</a:t>
                </a:r>
                <a:endParaRPr lang="en-US" sz="3600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p:grpSp>
      </p:grpSp>
      <p:sp>
        <p:nvSpPr>
          <p:cNvPr id="10250" name="TextBox 67"/>
          <p:cNvSpPr txBox="1">
            <a:spLocks noChangeArrowheads="1"/>
          </p:cNvSpPr>
          <p:nvPr/>
        </p:nvSpPr>
        <p:spPr bwMode="auto">
          <a:xfrm>
            <a:off x="2928938" y="2071688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8E4F"/>
                </a:solidFill>
                <a:latin typeface="Arial" panose="020B0604020202020204" pitchFamily="34" charset="0"/>
              </a:rPr>
              <a:t>African Development Bank</a:t>
            </a:r>
            <a:r>
              <a:rPr lang="en-US" altLang="en-US" sz="1600" dirty="0">
                <a:solidFill>
                  <a:srgbClr val="008E4F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Established in </a:t>
            </a:r>
            <a:r>
              <a:rPr lang="en-US" altLang="en-US" sz="1600" dirty="0" smtClean="0">
                <a:latin typeface="Arial" panose="020B0604020202020204" pitchFamily="34" charset="0"/>
              </a:rPr>
              <a:t>1964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0251" name="TextBox 68"/>
          <p:cNvSpPr txBox="1">
            <a:spLocks noChangeArrowheads="1"/>
          </p:cNvSpPr>
          <p:nvPr/>
        </p:nvSpPr>
        <p:spPr bwMode="auto">
          <a:xfrm>
            <a:off x="3071813" y="4413250"/>
            <a:ext cx="2928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8E4F"/>
                </a:solidFill>
                <a:latin typeface="Arial" panose="020B0604020202020204" pitchFamily="34" charset="0"/>
              </a:rPr>
              <a:t>African Development Fund</a:t>
            </a:r>
            <a:r>
              <a:rPr lang="en-US" altLang="en-US" sz="1600" dirty="0">
                <a:solidFill>
                  <a:srgbClr val="008E4F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Established in </a:t>
            </a:r>
            <a:r>
              <a:rPr lang="en-US" altLang="en-US" sz="1600" dirty="0" smtClean="0">
                <a:latin typeface="Arial" panose="020B0604020202020204" pitchFamily="34" charset="0"/>
              </a:rPr>
              <a:t>1972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0252" name="TextBox 69"/>
          <p:cNvSpPr txBox="1">
            <a:spLocks noChangeArrowheads="1"/>
          </p:cNvSpPr>
          <p:nvPr/>
        </p:nvSpPr>
        <p:spPr bwMode="auto">
          <a:xfrm>
            <a:off x="500063" y="5500688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8E4F"/>
                </a:solidFill>
                <a:latin typeface="Arial" panose="020B0604020202020204" pitchFamily="34" charset="0"/>
              </a:rPr>
              <a:t>Nigerian Trust Fund</a:t>
            </a:r>
            <a:r>
              <a:rPr lang="en-US" altLang="en-US" sz="1600" dirty="0">
                <a:solidFill>
                  <a:srgbClr val="008E4F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Established in </a:t>
            </a:r>
            <a:r>
              <a:rPr lang="en-US" altLang="en-US" sz="1600" dirty="0" smtClean="0">
                <a:latin typeface="Arial" panose="020B0604020202020204" pitchFamily="34" charset="0"/>
              </a:rPr>
              <a:t>1976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10253" name="Footer Placeholder 25"/>
          <p:cNvSpPr>
            <a:spLocks noGrp="1"/>
          </p:cNvSpPr>
          <p:nvPr>
            <p:ph type="ftr" sz="quarter" idx="11"/>
          </p:nvPr>
        </p:nvSpPr>
        <p:spPr bwMode="auto">
          <a:xfrm>
            <a:off x="6410325" y="6048375"/>
            <a:ext cx="23050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</a:p>
        </p:txBody>
      </p:sp>
      <p:sp>
        <p:nvSpPr>
          <p:cNvPr id="10254" name="Slide Number Placeholder 27"/>
          <p:cNvSpPr>
            <a:spLocks noGrp="1"/>
          </p:cNvSpPr>
          <p:nvPr>
            <p:ph type="sldNum" sz="quarter" idx="12"/>
          </p:nvPr>
        </p:nvSpPr>
        <p:spPr bwMode="auto">
          <a:xfrm>
            <a:off x="8786813" y="6072188"/>
            <a:ext cx="357187" cy="2936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F7FDB0-B3BA-4829-B129-3EB0C503D74F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21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7113" y="3571875"/>
            <a:ext cx="2573337" cy="17463"/>
          </a:xfrm>
          <a:prstGeom prst="rect">
            <a:avLst/>
          </a:prstGeom>
          <a:solidFill>
            <a:srgbClr val="008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67"/>
          <p:cNvSpPr>
            <a:spLocks noChangeArrowheads="1"/>
          </p:cNvSpPr>
          <p:nvPr/>
        </p:nvSpPr>
        <p:spPr bwMode="auto">
          <a:xfrm>
            <a:off x="214312" y="2088356"/>
            <a:ext cx="5500687" cy="78581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lnSpc>
                <a:spcPct val="15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contribute effectively to the reduction of poverty in African</a:t>
            </a:r>
          </a:p>
          <a:p>
            <a:pPr>
              <a:lnSpc>
                <a:spcPct val="15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Countries</a:t>
            </a:r>
            <a:endParaRPr lang="en-US" sz="1600" dirty="0">
              <a:solidFill>
                <a:schemeClr val="tx1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8" name="Rectangle 167"/>
          <p:cNvSpPr>
            <a:spLocks noChangeArrowheads="1"/>
          </p:cNvSpPr>
          <p:nvPr/>
        </p:nvSpPr>
        <p:spPr bwMode="auto">
          <a:xfrm>
            <a:off x="215900" y="3485401"/>
            <a:ext cx="5500687" cy="85883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marL="282575" indent="-282575" defTabSz="473075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provide African Countries with necessary funding</a:t>
            </a:r>
          </a:p>
          <a:p>
            <a:pPr marL="282575" indent="-282575" defTabSz="473075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assistance to promote sustainable growth and progress</a:t>
            </a:r>
            <a:endParaRPr lang="en-US" sz="1600" dirty="0">
              <a:solidFill>
                <a:schemeClr val="tx1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aphicFrame>
        <p:nvGraphicFramePr>
          <p:cNvPr id="9221" name="Object 2"/>
          <p:cNvGraphicFramePr>
            <a:graphicFrameLocks noChangeAspect="1"/>
          </p:cNvGraphicFramePr>
          <p:nvPr/>
        </p:nvGraphicFramePr>
        <p:xfrm>
          <a:off x="6173788" y="1857375"/>
          <a:ext cx="2439987" cy="1247775"/>
        </p:xfrm>
        <a:graphic>
          <a:graphicData uri="http://schemas.openxmlformats.org/presentationml/2006/ole">
            <p:oleObj spid="_x0000_s1157158" name="Artwork" r:id="rId4" imgW="3470339" imgH="1776524" progId="">
              <p:embed/>
            </p:oleObj>
          </a:graphicData>
        </a:graphic>
      </p:graphicFrame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980113" y="3286125"/>
            <a:ext cx="282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E4F"/>
                </a:solidFill>
                <a:latin typeface="Arial" panose="020B0604020202020204" pitchFamily="34" charset="0"/>
              </a:rPr>
              <a:t>African Development Bank Group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929313" y="3714750"/>
            <a:ext cx="2928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dirty="0">
                <a:solidFill>
                  <a:srgbClr val="008E4F"/>
                </a:solidFill>
                <a:latin typeface="Arial" panose="020B0604020202020204" pitchFamily="34" charset="0"/>
              </a:rPr>
              <a:t>AfDB</a:t>
            </a:r>
          </a:p>
        </p:txBody>
      </p:sp>
      <p:sp>
        <p:nvSpPr>
          <p:cNvPr id="14" name="Rectangle 22"/>
          <p:cNvSpPr txBox="1">
            <a:spLocks noChangeArrowheads="1"/>
          </p:cNvSpPr>
          <p:nvPr/>
        </p:nvSpPr>
        <p:spPr bwMode="auto">
          <a:xfrm>
            <a:off x="8786813" y="6072188"/>
            <a:ext cx="357187" cy="285750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Title 1"/>
          <p:cNvSpPr>
            <a:spLocks noGrp="1"/>
          </p:cNvSpPr>
          <p:nvPr>
            <p:ph type="title"/>
          </p:nvPr>
        </p:nvSpPr>
        <p:spPr>
          <a:xfrm>
            <a:off x="85394" y="418436"/>
            <a:ext cx="8429625" cy="276999"/>
          </a:xfrm>
        </p:spPr>
        <p:txBody>
          <a:bodyPr anchor="t"/>
          <a:lstStyle/>
          <a:p>
            <a:pPr algn="l"/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and Objectives</a:t>
            </a:r>
          </a:p>
        </p:txBody>
      </p:sp>
      <p:sp>
        <p:nvSpPr>
          <p:cNvPr id="9227" name="Footer Placeholder 25"/>
          <p:cNvSpPr>
            <a:spLocks noGrp="1"/>
          </p:cNvSpPr>
          <p:nvPr>
            <p:ph type="ftr" sz="quarter" idx="11"/>
          </p:nvPr>
        </p:nvSpPr>
        <p:spPr bwMode="auto">
          <a:xfrm>
            <a:off x="6410325" y="6048375"/>
            <a:ext cx="23050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</a:p>
        </p:txBody>
      </p:sp>
      <p:sp>
        <p:nvSpPr>
          <p:cNvPr id="9228" name="Slide Number Placeholder 27"/>
          <p:cNvSpPr>
            <a:spLocks noGrp="1"/>
          </p:cNvSpPr>
          <p:nvPr>
            <p:ph type="sldNum" sz="quarter" idx="12"/>
          </p:nvPr>
        </p:nvSpPr>
        <p:spPr bwMode="auto">
          <a:xfrm>
            <a:off x="8786813" y="6072188"/>
            <a:ext cx="357187" cy="2936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4DBB20-E32F-46AE-92F8-7D8156D2A024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9" y="-183887"/>
            <a:ext cx="7701711" cy="1215717"/>
          </a:xfrm>
        </p:spPr>
        <p:txBody>
          <a:bodyPr/>
          <a:lstStyle/>
          <a:p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r>
              <a:rPr lang="en-GB" altLang="en-US" sz="2000" dirty="0"/>
              <a:t/>
            </a:r>
            <a:br>
              <a:rPr lang="en-GB" altLang="en-US" sz="2000" dirty="0"/>
            </a:br>
            <a:r>
              <a:rPr lang="en-GB" altLang="en-US" sz="2000" dirty="0" smtClean="0"/>
              <a:t>AfDB </a:t>
            </a:r>
            <a:r>
              <a:rPr lang="en-GB" altLang="en-US" sz="2000" dirty="0"/>
              <a:t>focus for Africa – Hi Five’s</a:t>
            </a:r>
            <a:br>
              <a:rPr lang="en-GB" altLang="en-US" sz="2000" dirty="0"/>
            </a:br>
            <a:endParaRPr lang="en-US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1160463"/>
            <a:ext cx="605274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013057" y="4135990"/>
            <a:ext cx="2928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dirty="0">
                <a:solidFill>
                  <a:srgbClr val="008E4F"/>
                </a:solidFill>
                <a:latin typeface="Arial" panose="020B0604020202020204" pitchFamily="34" charset="0"/>
              </a:rPr>
              <a:t>AfDB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114657" y="3718176"/>
            <a:ext cx="282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E4F"/>
                </a:solidFill>
                <a:latin typeface="Arial" panose="020B0604020202020204" pitchFamily="34" charset="0"/>
              </a:rPr>
              <a:t>African Development Bank Group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2814227"/>
              </p:ext>
            </p:extLst>
          </p:nvPr>
        </p:nvGraphicFramePr>
        <p:xfrm>
          <a:off x="6308333" y="2209408"/>
          <a:ext cx="2439987" cy="1247775"/>
        </p:xfrm>
        <a:graphic>
          <a:graphicData uri="http://schemas.openxmlformats.org/presentationml/2006/ole">
            <p:oleObj spid="_x0000_s1160226" name="Artwork" r:id="rId5" imgW="3470339" imgH="1776524" progId="">
              <p:embed/>
            </p:oleObj>
          </a:graphicData>
        </a:graphic>
      </p:graphicFrame>
      <p:sp>
        <p:nvSpPr>
          <p:cNvPr id="7" name="Footer Placeholder 25"/>
          <p:cNvSpPr txBox="1">
            <a:spLocks/>
          </p:cNvSpPr>
          <p:nvPr/>
        </p:nvSpPr>
        <p:spPr bwMode="auto">
          <a:xfrm>
            <a:off x="6410325" y="6048375"/>
            <a:ext cx="23050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67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0541" y="414358"/>
            <a:ext cx="8429625" cy="276999"/>
          </a:xfrm>
        </p:spPr>
        <p:txBody>
          <a:bodyPr anchor="t"/>
          <a:lstStyle/>
          <a:p>
            <a:pPr algn="l"/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AfDB in Nigeria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7113" y="3571875"/>
            <a:ext cx="2573337" cy="17463"/>
          </a:xfrm>
          <a:prstGeom prst="rect">
            <a:avLst/>
          </a:prstGeom>
          <a:solidFill>
            <a:srgbClr val="008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173788" y="1857375"/>
          <a:ext cx="2439987" cy="1247775"/>
        </p:xfrm>
        <a:graphic>
          <a:graphicData uri="http://schemas.openxmlformats.org/presentationml/2006/ole">
            <p:oleObj spid="_x0000_s1163292" name="Artwork" r:id="rId4" imgW="3470339" imgH="1776524" progId="">
              <p:embed/>
            </p:oleObj>
          </a:graphicData>
        </a:graphic>
      </p:graphicFrame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980113" y="3286125"/>
            <a:ext cx="282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E4F"/>
                </a:solidFill>
                <a:latin typeface="Arial" panose="020B0604020202020204" pitchFamily="34" charset="0"/>
              </a:rPr>
              <a:t>African Development Bank Group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929313" y="3714750"/>
            <a:ext cx="2928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>
                <a:solidFill>
                  <a:srgbClr val="008E4F"/>
                </a:solidFill>
                <a:latin typeface="Arial" panose="020B0604020202020204" pitchFamily="34" charset="0"/>
              </a:rPr>
              <a:t>AfDB</a:t>
            </a:r>
          </a:p>
        </p:txBody>
      </p:sp>
      <p:sp>
        <p:nvSpPr>
          <p:cNvPr id="14" name="Rectangle 22"/>
          <p:cNvSpPr txBox="1">
            <a:spLocks noChangeArrowheads="1"/>
          </p:cNvSpPr>
          <p:nvPr/>
        </p:nvSpPr>
        <p:spPr bwMode="auto">
          <a:xfrm>
            <a:off x="8786813" y="6072188"/>
            <a:ext cx="357187" cy="285750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Footer Placeholder 25"/>
          <p:cNvSpPr>
            <a:spLocks noGrp="1"/>
          </p:cNvSpPr>
          <p:nvPr>
            <p:ph type="ftr" sz="quarter" idx="11"/>
          </p:nvPr>
        </p:nvSpPr>
        <p:spPr bwMode="auto">
          <a:xfrm>
            <a:off x="6410325" y="6048375"/>
            <a:ext cx="23050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</a:p>
        </p:txBody>
      </p:sp>
      <p:sp>
        <p:nvSpPr>
          <p:cNvPr id="11274" name="Slide Number Placeholder 27"/>
          <p:cNvSpPr>
            <a:spLocks noGrp="1"/>
          </p:cNvSpPr>
          <p:nvPr>
            <p:ph type="sldNum" sz="quarter" idx="12"/>
          </p:nvPr>
        </p:nvSpPr>
        <p:spPr bwMode="auto">
          <a:xfrm>
            <a:off x="8786813" y="6072188"/>
            <a:ext cx="357187" cy="2936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DAD050-1457-4070-A0CA-B0776C10DEFB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Slide Number Placeholder 27"/>
          <p:cNvSpPr txBox="1">
            <a:spLocks/>
          </p:cNvSpPr>
          <p:nvPr/>
        </p:nvSpPr>
        <p:spPr bwMode="auto">
          <a:xfrm>
            <a:off x="8939213" y="6224588"/>
            <a:ext cx="35718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D747AFC-A1AC-43F9-90F5-C9DC6EE66719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6" name="Title 1"/>
          <p:cNvSpPr txBox="1">
            <a:spLocks/>
          </p:cNvSpPr>
          <p:nvPr/>
        </p:nvSpPr>
        <p:spPr bwMode="auto">
          <a:xfrm>
            <a:off x="395288" y="1341438"/>
            <a:ext cx="8004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1800" dirty="0" smtClean="0">
                <a:latin typeface="Arial" panose="020B0604020202020204" pitchFamily="34" charset="0"/>
              </a:rPr>
              <a:t>A total of </a:t>
            </a:r>
            <a:r>
              <a:rPr lang="en-US" altLang="en-US" sz="1800" u="sng" dirty="0" smtClean="0">
                <a:latin typeface="Arial" panose="020B0604020202020204" pitchFamily="34" charset="0"/>
              </a:rPr>
              <a:t>USD 6.2 billion </a:t>
            </a:r>
            <a:r>
              <a:rPr lang="en-US" altLang="en-US" sz="1800" dirty="0" smtClean="0">
                <a:latin typeface="Arial" panose="020B0604020202020204" pitchFamily="34" charset="0"/>
              </a:rPr>
              <a:t>– of which:</a:t>
            </a:r>
            <a:br>
              <a:rPr lang="en-US" altLang="en-US" sz="1800" dirty="0" smtClean="0">
                <a:latin typeface="Arial" panose="020B0604020202020204" pitchFamily="34" charset="0"/>
              </a:rPr>
            </a:br>
            <a:endParaRPr lang="en-US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0000FF"/>
                </a:solidFill>
                <a:latin typeface="Arial" panose="020B0604020202020204" pitchFamily="34" charset="0"/>
              </a:rPr>
              <a:t>USD 3.0 billion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is Private Sector</a:t>
            </a:r>
            <a:b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USD </a:t>
            </a:r>
            <a:r>
              <a:rPr lang="en-US" altLang="en-US" sz="1800" dirty="0" smtClean="0">
                <a:solidFill>
                  <a:srgbClr val="0000FF"/>
                </a:solidFill>
                <a:latin typeface="Arial" panose="020B0604020202020204" pitchFamily="34" charset="0"/>
              </a:rPr>
              <a:t>3.2 billion </a:t>
            </a:r>
            <a:r>
              <a:rPr lang="en-US" altLang="en-US" sz="1800" dirty="0">
                <a:solidFill>
                  <a:srgbClr val="0000FF"/>
                </a:solidFill>
                <a:latin typeface="Arial" panose="020B0604020202020204" pitchFamily="34" charset="0"/>
              </a:rPr>
              <a:t>is Public Sector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endParaRPr lang="en-US" altLang="en-US" sz="4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667370551"/>
              </p:ext>
            </p:extLst>
          </p:nvPr>
        </p:nvGraphicFramePr>
        <p:xfrm>
          <a:off x="395287" y="2668772"/>
          <a:ext cx="4910359" cy="374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594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444071"/>
            <a:ext cx="7701711" cy="600164"/>
          </a:xfrm>
        </p:spPr>
        <p:txBody>
          <a:bodyPr/>
          <a:lstStyle/>
          <a:p>
            <a:r>
              <a:rPr lang="en-GB" altLang="en-US" sz="2000" dirty="0"/>
              <a:t>AfDB/Nigeria PPP Partnership</a:t>
            </a:r>
            <a:br>
              <a:rPr lang="en-GB" altLang="en-US" sz="2000" dirty="0"/>
            </a:br>
            <a:endParaRPr lang="en-US" dirty="0"/>
          </a:p>
        </p:txBody>
      </p:sp>
      <p:sp>
        <p:nvSpPr>
          <p:cNvPr id="4" name="Rectangle 167"/>
          <p:cNvSpPr>
            <a:spLocks noChangeArrowheads="1"/>
          </p:cNvSpPr>
          <p:nvPr/>
        </p:nvSpPr>
        <p:spPr bwMode="auto">
          <a:xfrm>
            <a:off x="214313" y="1196975"/>
            <a:ext cx="5641957" cy="503396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sx="1000" sy="1000" rotWithShape="0">
              <a:srgbClr val="000000"/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Bank participated in the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Lekki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Toll road </a:t>
            </a:r>
          </a:p>
          <a:p>
            <a:pPr algn="just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motivating the participation of other lenders. A </a:t>
            </a:r>
          </a:p>
          <a:p>
            <a:pPr algn="just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total of $85 million was approved out of which $53mil</a:t>
            </a:r>
          </a:p>
          <a:p>
            <a:pPr algn="just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approved based on project milestone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Bank is working with the Federal Government of </a:t>
            </a:r>
          </a:p>
          <a:p>
            <a:pPr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Nigeria in the implementation of the recently approved Power</a:t>
            </a:r>
          </a:p>
          <a:p>
            <a:pPr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 Recovery Plan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Bank is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currently working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the Ministry of Industry, </a:t>
            </a:r>
          </a:p>
          <a:p>
            <a:pPr algn="just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Trade &amp; Investment towards the rehabilitation of its 23</a:t>
            </a:r>
          </a:p>
          <a:p>
            <a:pPr algn="just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Industrial Development Centers to Industrial Clusters</a:t>
            </a:r>
          </a:p>
          <a:p>
            <a:pPr algn="just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PPPs.</a:t>
            </a:r>
          </a:p>
          <a:p>
            <a:pPr marL="742950" lvl="1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grant of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UA423,600 was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been approved for </a:t>
            </a:r>
          </a:p>
          <a:p>
            <a:pPr lvl="1" algn="just"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feasibility study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1600" dirty="0">
              <a:solidFill>
                <a:schemeClr val="tx1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173788" y="1857375"/>
          <a:ext cx="2439987" cy="1247775"/>
        </p:xfrm>
        <a:graphic>
          <a:graphicData uri="http://schemas.openxmlformats.org/presentationml/2006/ole">
            <p:oleObj spid="_x0000_s1162270" name="Artwork" r:id="rId4" imgW="3470339" imgH="1776524" progId="">
              <p:embed/>
            </p:oleObj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980113" y="3286125"/>
            <a:ext cx="282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8E4F"/>
                </a:solidFill>
                <a:latin typeface="Arial" panose="020B0604020202020204" pitchFamily="34" charset="0"/>
              </a:rPr>
              <a:t>African Development Bank Group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929313" y="3714750"/>
            <a:ext cx="2928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 dirty="0">
                <a:solidFill>
                  <a:srgbClr val="008E4F"/>
                </a:solidFill>
                <a:latin typeface="Arial" panose="020B0604020202020204" pitchFamily="34" charset="0"/>
              </a:rPr>
              <a:t>AfDB</a:t>
            </a:r>
          </a:p>
        </p:txBody>
      </p:sp>
      <p:sp>
        <p:nvSpPr>
          <p:cNvPr id="8" name="Footer Placeholder 25"/>
          <p:cNvSpPr txBox="1">
            <a:spLocks/>
          </p:cNvSpPr>
          <p:nvPr/>
        </p:nvSpPr>
        <p:spPr bwMode="auto">
          <a:xfrm>
            <a:off x="6410325" y="6048375"/>
            <a:ext cx="23050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32962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2"/>
          <p:cNvSpPr txBox="1">
            <a:spLocks noChangeArrowheads="1"/>
          </p:cNvSpPr>
          <p:nvPr/>
        </p:nvSpPr>
        <p:spPr bwMode="auto">
          <a:xfrm>
            <a:off x="8786813" y="6072188"/>
            <a:ext cx="357187" cy="285750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21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7113" y="3571875"/>
            <a:ext cx="2573337" cy="17463"/>
          </a:xfrm>
          <a:prstGeom prst="rect">
            <a:avLst/>
          </a:prstGeom>
          <a:solidFill>
            <a:srgbClr val="008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6173788" y="1857375"/>
          <a:ext cx="2439987" cy="1247775"/>
        </p:xfrm>
        <a:graphic>
          <a:graphicData uri="http://schemas.openxmlformats.org/presentationml/2006/ole">
            <p:oleObj spid="_x0000_s1164317" name="Artwork" r:id="rId4" imgW="3470339" imgH="1776524" progId="">
              <p:embed/>
            </p:oleObj>
          </a:graphicData>
        </a:graphic>
      </p:graphicFrame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5980113" y="3286125"/>
            <a:ext cx="282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8E4F"/>
                </a:solidFill>
                <a:latin typeface="Arial" panose="020B0604020202020204" pitchFamily="34" charset="0"/>
              </a:rPr>
              <a:t>African Development Bank Group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929313" y="3714750"/>
            <a:ext cx="29289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500">
                <a:solidFill>
                  <a:srgbClr val="008E4F"/>
                </a:solidFill>
                <a:latin typeface="Arial" panose="020B0604020202020204" pitchFamily="34" charset="0"/>
              </a:rPr>
              <a:t>AfDB</a:t>
            </a:r>
          </a:p>
        </p:txBody>
      </p:sp>
      <p:sp>
        <p:nvSpPr>
          <p:cNvPr id="14" name="Rectangle 22"/>
          <p:cNvSpPr txBox="1">
            <a:spLocks noChangeArrowheads="1"/>
          </p:cNvSpPr>
          <p:nvPr/>
        </p:nvSpPr>
        <p:spPr bwMode="auto">
          <a:xfrm>
            <a:off x="8786813" y="6072188"/>
            <a:ext cx="357187" cy="285750"/>
          </a:xfrm>
          <a:prstGeom prst="rect">
            <a:avLst/>
          </a:prstGeom>
          <a:solidFill>
            <a:srgbClr val="008E4F"/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Title 1"/>
          <p:cNvSpPr>
            <a:spLocks noGrp="1"/>
          </p:cNvSpPr>
          <p:nvPr>
            <p:ph type="title"/>
          </p:nvPr>
        </p:nvSpPr>
        <p:spPr>
          <a:xfrm>
            <a:off x="99371" y="447517"/>
            <a:ext cx="8429625" cy="246221"/>
          </a:xfrm>
        </p:spPr>
        <p:txBody>
          <a:bodyPr anchor="t"/>
          <a:lstStyle/>
          <a:p>
            <a:pPr algn="l"/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Bank Support for some PPPs in Nigeria: </a:t>
            </a: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Lekki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Epe</a:t>
            </a:r>
            <a:r>
              <a:rPr lang="en-GB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Expressway Toll Road</a:t>
            </a:r>
            <a:endParaRPr lang="en-US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3" name="Footer Placeholder 25"/>
          <p:cNvSpPr>
            <a:spLocks noGrp="1"/>
          </p:cNvSpPr>
          <p:nvPr>
            <p:ph type="ftr" sz="quarter" idx="11"/>
          </p:nvPr>
        </p:nvSpPr>
        <p:spPr bwMode="auto">
          <a:xfrm>
            <a:off x="6410325" y="6048375"/>
            <a:ext cx="230505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The African Development Bank Today</a:t>
            </a:r>
          </a:p>
        </p:txBody>
      </p:sp>
      <p:sp>
        <p:nvSpPr>
          <p:cNvPr id="21514" name="Slide Number Placeholder 27"/>
          <p:cNvSpPr>
            <a:spLocks noGrp="1"/>
          </p:cNvSpPr>
          <p:nvPr>
            <p:ph type="sldNum" sz="quarter" idx="12"/>
          </p:nvPr>
        </p:nvSpPr>
        <p:spPr bwMode="auto">
          <a:xfrm>
            <a:off x="8786813" y="6072188"/>
            <a:ext cx="357187" cy="2936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6281BF-3F8B-469D-893E-BCB057D46E52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1515" name="Picture 44" descr="http://www.rendel-ltd.com/images/project/lekke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836613"/>
            <a:ext cx="578326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913" y="4806950"/>
            <a:ext cx="5127625" cy="2078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 i="1" dirty="0">
                <a:solidFill>
                  <a:srgbClr val="0D8110"/>
                </a:solidFill>
              </a:rPr>
              <a:t>Project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$85million of 15year debt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First PPP in transport sector in Nigeria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Project has improved road safety along the corridor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Lower vehicle operating cost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Increased employment to the State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Improved road infrastructure and property prices</a:t>
            </a:r>
          </a:p>
          <a:p>
            <a:pPr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3249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21047&quot;&gt;&lt;version val=&quot;23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  <p:tag name="ISNEWSLIDENUMBER" val="True"/>
  <p:tag name="PREVIOUSNAME" val="C:\Users\Adam Kendall\Documents\0 - Clients\AfDB\VAD007\00 - Client discussion documents\20160223 - New Deal Board Paper\New Deal for SMCC v1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Template_CF_VAD006">
  <a:themeElements>
    <a:clrScheme name="Current">
      <a:dk1>
        <a:srgbClr val="292929"/>
      </a:dk1>
      <a:lt1>
        <a:srgbClr val="FFFFFF"/>
      </a:lt1>
      <a:dk2>
        <a:srgbClr val="00A261"/>
      </a:dk2>
      <a:lt2>
        <a:srgbClr val="808080"/>
      </a:lt2>
      <a:accent1>
        <a:srgbClr val="CCCCCC"/>
      </a:accent1>
      <a:accent2>
        <a:srgbClr val="F29F05"/>
      </a:accent2>
      <a:accent3>
        <a:srgbClr val="70AA00"/>
      </a:accent3>
      <a:accent4>
        <a:srgbClr val="00A261"/>
      </a:accent4>
      <a:accent5>
        <a:srgbClr val="535353"/>
      </a:accent5>
      <a:accent6>
        <a:srgbClr val="808080"/>
      </a:accent6>
      <a:hlink>
        <a:srgbClr val="70AA00"/>
      </a:hlink>
      <a:folHlink>
        <a:srgbClr val="00A26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292929"/>
        </a:dk1>
        <a:lt1>
          <a:srgbClr val="FFFFFF"/>
        </a:lt1>
        <a:dk2>
          <a:srgbClr val="00A261"/>
        </a:dk2>
        <a:lt2>
          <a:srgbClr val="808080"/>
        </a:lt2>
        <a:accent1>
          <a:srgbClr val="CCCCCC"/>
        </a:accent1>
        <a:accent2>
          <a:srgbClr val="F29F05"/>
        </a:accent2>
        <a:accent3>
          <a:srgbClr val="70AA00"/>
        </a:accent3>
        <a:accent4>
          <a:srgbClr val="00A261"/>
        </a:accent4>
        <a:accent5>
          <a:srgbClr val="535353"/>
        </a:accent5>
        <a:accent6>
          <a:srgbClr val="808080"/>
        </a:accent6>
        <a:hlink>
          <a:srgbClr val="70AA00"/>
        </a:hlink>
        <a:folHlink>
          <a:srgbClr val="00A2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_CF_VAD006">
  <a:themeElements>
    <a:clrScheme name="Current">
      <a:dk1>
        <a:srgbClr val="292929"/>
      </a:dk1>
      <a:lt1>
        <a:srgbClr val="FFFFFF"/>
      </a:lt1>
      <a:dk2>
        <a:srgbClr val="00A261"/>
      </a:dk2>
      <a:lt2>
        <a:srgbClr val="808080"/>
      </a:lt2>
      <a:accent1>
        <a:srgbClr val="CCCCCC"/>
      </a:accent1>
      <a:accent2>
        <a:srgbClr val="F29F05"/>
      </a:accent2>
      <a:accent3>
        <a:srgbClr val="70AA00"/>
      </a:accent3>
      <a:accent4>
        <a:srgbClr val="00A261"/>
      </a:accent4>
      <a:accent5>
        <a:srgbClr val="535353"/>
      </a:accent5>
      <a:accent6>
        <a:srgbClr val="808080"/>
      </a:accent6>
      <a:hlink>
        <a:srgbClr val="70AA00"/>
      </a:hlink>
      <a:folHlink>
        <a:srgbClr val="00A261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292929"/>
        </a:dk1>
        <a:lt1>
          <a:srgbClr val="FFFFFF"/>
        </a:lt1>
        <a:dk2>
          <a:srgbClr val="00A261"/>
        </a:dk2>
        <a:lt2>
          <a:srgbClr val="808080"/>
        </a:lt2>
        <a:accent1>
          <a:srgbClr val="CCCCCC"/>
        </a:accent1>
        <a:accent2>
          <a:srgbClr val="F29F05"/>
        </a:accent2>
        <a:accent3>
          <a:srgbClr val="70AA00"/>
        </a:accent3>
        <a:accent4>
          <a:srgbClr val="00A261"/>
        </a:accent4>
        <a:accent5>
          <a:srgbClr val="535353"/>
        </a:accent5>
        <a:accent6>
          <a:srgbClr val="808080"/>
        </a:accent6>
        <a:hlink>
          <a:srgbClr val="70AA00"/>
        </a:hlink>
        <a:folHlink>
          <a:srgbClr val="00A2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Template_CF_VAD006</Template>
  <TotalTime>40091</TotalTime>
  <Words>927</Words>
  <Application>Microsoft Office PowerPoint</Application>
  <PresentationFormat>On-screen Show (4:3)</PresentationFormat>
  <Paragraphs>228</Paragraphs>
  <Slides>14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Template_CF_VAD006</vt:lpstr>
      <vt:lpstr>1_Template_CF_VAD006</vt:lpstr>
      <vt:lpstr>think-cell Slide</vt:lpstr>
      <vt:lpstr>Artwork</vt:lpstr>
      <vt:lpstr>PPP Project Development Support  PRESENTATION AT THE 2nd QUARTER PPP UNIT CONSULTATIVE FORUM</vt:lpstr>
      <vt:lpstr>OUTLINE</vt:lpstr>
      <vt:lpstr> Who is the AfDB? </vt:lpstr>
      <vt:lpstr>Affiliates of the Group</vt:lpstr>
      <vt:lpstr>Mission and Objectives</vt:lpstr>
      <vt:lpstr>  AfDB focus for Africa – Hi Five’s </vt:lpstr>
      <vt:lpstr>AfDB in Nigeria</vt:lpstr>
      <vt:lpstr>AfDB/Nigeria PPP Partnership </vt:lpstr>
      <vt:lpstr>Bank Support for some PPPs in Nigeria: Lekki Epe Expressway Toll Road</vt:lpstr>
      <vt:lpstr>Project Development Support </vt:lpstr>
      <vt:lpstr>Project Development Support </vt:lpstr>
      <vt:lpstr>Project Development Support </vt:lpstr>
      <vt:lpstr>Conclusion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&amp; Light Up Africa  State of the Strategy for the New Deal on Energy (NDEA) 2016-2025</dc:title>
  <dc:creator>MRL3828</dc:creator>
  <cp:lastModifiedBy>zmustapha</cp:lastModifiedBy>
  <cp:revision>118</cp:revision>
  <cp:lastPrinted>2017-04-04T10:43:02Z</cp:lastPrinted>
  <dcterms:created xsi:type="dcterms:W3CDTF">2015-10-20T11:30:22Z</dcterms:created>
  <dcterms:modified xsi:type="dcterms:W3CDTF">2017-06-06T07:48:20Z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PowerPoint Presentation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2</vt:lpwstr>
  </property>
  <property fmtid="{D5CDD505-2E9C-101B-9397-08002B2CF9AE}" pid="7" name="Office2003EditCount">
    <vt:lpwstr>1</vt:lpwstr>
  </property>
  <property fmtid="{D5CDD505-2E9C-101B-9397-08002B2CF9AE}" pid="8" name="LastEditedOfficeVersion">
    <vt:lpwstr>Office2010</vt:lpwstr>
  </property>
  <property fmtid="{D5CDD505-2E9C-101B-9397-08002B2CF9AE}" pid="9" name="VGCompatibilityCheck Run By">
    <vt:lpwstr>Balaji Alluru</vt:lpwstr>
  </property>
  <property fmtid="{D5CDD505-2E9C-101B-9397-08002B2CF9AE}" pid="10" name="VGCompatibilityCheck Run On ">
    <vt:lpwstr>4/1/2015 1:18:34 AM</vt:lpwstr>
  </property>
  <property fmtid="{D5CDD505-2E9C-101B-9397-08002B2CF9AE}" pid="11" name="DocID">
    <vt:lpwstr>Doc ID</vt:lpwstr>
  </property>
  <property fmtid="{D5CDD505-2E9C-101B-9397-08002B2CF9AE}" pid="12" name="Office2010WasSaved">
    <vt:lpwstr>1</vt:lpwstr>
  </property>
</Properties>
</file>