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0"/>
  </p:notesMasterIdLst>
  <p:sldIdLst>
    <p:sldId id="257" r:id="rId2"/>
    <p:sldId id="269" r:id="rId3"/>
    <p:sldId id="261" r:id="rId4"/>
    <p:sldId id="266" r:id="rId5"/>
    <p:sldId id="267" r:id="rId6"/>
    <p:sldId id="270" r:id="rId7"/>
    <p:sldId id="262" r:id="rId8"/>
    <p:sldId id="286" r:id="rId9"/>
    <p:sldId id="274" r:id="rId10"/>
    <p:sldId id="288" r:id="rId11"/>
    <p:sldId id="276" r:id="rId12"/>
    <p:sldId id="289" r:id="rId13"/>
    <p:sldId id="290" r:id="rId14"/>
    <p:sldId id="291" r:id="rId15"/>
    <p:sldId id="283" r:id="rId16"/>
    <p:sldId id="285" r:id="rId17"/>
    <p:sldId id="29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8" autoAdjust="0"/>
    <p:restoredTop sz="94660"/>
  </p:normalViewPr>
  <p:slideViewPr>
    <p:cSldViewPr>
      <p:cViewPr>
        <p:scale>
          <a:sx n="50" d="100"/>
          <a:sy n="50" d="100"/>
        </p:scale>
        <p:origin x="-2724" y="-87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3438684747739602E-3"/>
          <c:y val="0"/>
          <c:w val="0.57456237241178187"/>
          <c:h val="0.98496406699162597"/>
        </c:manualLayout>
      </c:layout>
      <c:doughnutChart>
        <c:varyColors val="1"/>
        <c:ser>
          <c:idx val="0"/>
          <c:order val="0"/>
          <c:tx>
            <c:strRef>
              <c:f>Sheet1!$B$1</c:f>
              <c:strCache>
                <c:ptCount val="1"/>
                <c:pt idx="0">
                  <c:v>Sales</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Lbls>
            <c:dLbl>
              <c:idx val="0"/>
              <c:layout>
                <c:manualLayout>
                  <c:x val="0.15996254755007494"/>
                  <c:y val="-2.6852503211320317E-3"/>
                </c:manualLayout>
              </c:layout>
              <c:tx>
                <c:rich>
                  <a:bodyPr rot="0" spcFirstLastPara="1" vertOverflow="ellipsis" vert="horz" wrap="square" lIns="38100" tIns="19050" rIns="38100" bIns="19050" anchor="ctr" anchorCtr="1">
                    <a:no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lumMod val="75000"/>
                            <a:lumOff val="25000"/>
                          </a:prstClr>
                        </a:solidFill>
                        <a:latin typeface="+mn-lt"/>
                        <a:ea typeface="+mn-ea"/>
                        <a:cs typeface="+mn-cs"/>
                      </a:defRPr>
                    </a:pPr>
                    <a:r>
                      <a:rPr lang="en-GB" sz="1200" b="1" dirty="0"/>
                      <a:t>1. </a:t>
                    </a:r>
                    <a:r>
                      <a:rPr lang="en-GB" sz="1200" b="1" dirty="0" smtClean="0">
                        <a:effectLst/>
                      </a:rPr>
                      <a:t>Lack of well-prepared bankable PPP projects</a:t>
                    </a:r>
                  </a:p>
                </c:rich>
              </c:tx>
              <c:spPr>
                <a:noFill/>
                <a:ln>
                  <a:noFill/>
                </a:ln>
                <a:effectLst/>
              </c:spPr>
              <c:showVal val="1"/>
              <c:showCatName val="1"/>
              <c:showPercent val="1"/>
              <c:extLst>
                <c:ext xmlns:c15="http://schemas.microsoft.com/office/drawing/2012/chart" uri="{CE6537A1-D6FC-4f65-9D91-7224C49458BB}">
                  <c15:layout>
                    <c:manualLayout>
                      <c:w val="0.20112532345311551"/>
                      <c:h val="0.17866924086412275"/>
                    </c:manualLayout>
                  </c15:layout>
                </c:ext>
              </c:extLst>
            </c:dLbl>
            <c:dLbl>
              <c:idx val="1"/>
              <c:layout>
                <c:manualLayout>
                  <c:x val="0.1216742120253307"/>
                  <c:y val="4.7228195033313027E-2"/>
                </c:manualLayout>
              </c:layout>
              <c:tx>
                <c:rich>
                  <a:bodyPr/>
                  <a:lstStyle/>
                  <a:p>
                    <a:r>
                      <a:rPr lang="en-US" dirty="0"/>
                      <a:t>2. Technical &amp; professional capacity </a:t>
                    </a:r>
                    <a:r>
                      <a:rPr lang="en-US" dirty="0" smtClean="0"/>
                      <a:t>constraints</a:t>
                    </a:r>
                    <a:endParaRPr lang="en-US" dirty="0"/>
                  </a:p>
                </c:rich>
              </c:tx>
              <c:showVal val="1"/>
              <c:showCatName val="1"/>
              <c:showPercent val="1"/>
              <c:extLst>
                <c:ext xmlns:c15="http://schemas.microsoft.com/office/drawing/2012/chart" uri="{CE6537A1-D6FC-4f65-9D91-7224C49458BB}">
                  <c15:layout/>
                </c:ext>
              </c:extLst>
            </c:dLbl>
            <c:dLbl>
              <c:idx val="2"/>
              <c:layout>
                <c:manualLayout>
                  <c:x val="0"/>
                  <c:y val="-0.14880425155004431"/>
                </c:manualLayout>
              </c:layout>
              <c:tx>
                <c:rich>
                  <a:bodyPr/>
                  <a:lstStyle/>
                  <a:p>
                    <a:r>
                      <a:rPr lang="en-US" dirty="0"/>
                      <a:t>3. Inadequate policy </a:t>
                    </a:r>
                    <a:r>
                      <a:rPr lang="en-US" dirty="0" smtClean="0"/>
                      <a:t>framework</a:t>
                    </a:r>
                    <a:endParaRPr lang="en-US" dirty="0"/>
                  </a:p>
                </c:rich>
              </c:tx>
              <c:showVal val="1"/>
              <c:showCatName val="1"/>
              <c:showPercent val="1"/>
              <c:extLst>
                <c:ext xmlns:c15="http://schemas.microsoft.com/office/drawing/2012/chart" uri="{CE6537A1-D6FC-4f65-9D91-7224C49458BB}">
                  <c15:layout/>
                </c:ext>
              </c:extLst>
            </c:dLbl>
            <c:dLbl>
              <c:idx val="3"/>
              <c:layout>
                <c:manualLayout>
                  <c:x val="8.9251067132324419E-2"/>
                  <c:y val="-0.11337466784765278"/>
                </c:manualLayout>
              </c:layout>
              <c:tx>
                <c:rich>
                  <a:bodyPr/>
                  <a:lstStyle/>
                  <a:p>
                    <a:r>
                      <a:rPr lang="en-US" dirty="0"/>
                      <a:t>4. Legal &amp; regulatory </a:t>
                    </a:r>
                    <a:r>
                      <a:rPr lang="en-US" dirty="0" smtClean="0"/>
                      <a:t>constraints</a:t>
                    </a:r>
                    <a:endParaRPr lang="en-US" dirty="0"/>
                  </a:p>
                </c:rich>
              </c:tx>
              <c:showVal val="1"/>
              <c:showCatName val="1"/>
              <c:showPercent val="1"/>
              <c:extLst>
                <c:ext xmlns:c15="http://schemas.microsoft.com/office/drawing/2012/chart" uri="{CE6537A1-D6FC-4f65-9D91-7224C49458BB}">
                  <c15:layout/>
                </c:ext>
              </c:extLst>
            </c:dLbl>
            <c:dLbl>
              <c:idx val="4"/>
              <c:layout>
                <c:manualLayout>
                  <c:x val="5.1567502319706089E-2"/>
                  <c:y val="0.1651679537653947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sz="1200" b="1" dirty="0"/>
                      <a:t>5. Traditional procurement </a:t>
                    </a:r>
                    <a:r>
                      <a:rPr lang="en-US" sz="1200" b="1" dirty="0" smtClean="0"/>
                      <a:t>mindset</a:t>
                    </a:r>
                    <a:endParaRPr lang="en-US" sz="1200" b="1" dirty="0"/>
                  </a:p>
                </c:rich>
              </c:tx>
              <c:spPr>
                <a:noFill/>
                <a:ln>
                  <a:noFill/>
                </a:ln>
                <a:effectLst/>
              </c:spPr>
              <c:showVal val="1"/>
              <c:showCatName val="1"/>
              <c:showPercent val="1"/>
              <c:extLst>
                <c:ext xmlns:c15="http://schemas.microsoft.com/office/drawing/2012/chart" uri="{CE6537A1-D6FC-4f65-9D91-7224C49458BB}">
                  <c15:layout>
                    <c:manualLayout>
                      <c:w val="0.12874069135302538"/>
                      <c:h val="0.15195512820512819"/>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 Lack of well-prepared bankable PPP projects</c:v>
                </c:pt>
                <c:pt idx="1">
                  <c:v>2. Technical &amp; professional capacity constraints</c:v>
                </c:pt>
                <c:pt idx="2">
                  <c:v>3. Inadequate policy framework</c:v>
                </c:pt>
                <c:pt idx="3">
                  <c:v>4. Legal &amp; regulatory constraints</c:v>
                </c:pt>
                <c:pt idx="4">
                  <c:v>5. Traditional procurement mindset</c:v>
                </c:pt>
              </c:strCache>
            </c:strRef>
          </c:cat>
          <c:val>
            <c:numRef>
              <c:f>Sheet1!$B$2:$B$6</c:f>
              <c:numCache>
                <c:formatCode>General</c:formatCode>
                <c:ptCount val="5"/>
                <c:pt idx="0">
                  <c:v>20</c:v>
                </c:pt>
                <c:pt idx="1">
                  <c:v>20</c:v>
                </c:pt>
                <c:pt idx="2">
                  <c:v>20</c:v>
                </c:pt>
                <c:pt idx="3">
                  <c:v>20</c:v>
                </c:pt>
                <c:pt idx="4">
                  <c:v>20</c:v>
                </c:pt>
              </c:numCache>
            </c:numRef>
          </c:val>
        </c:ser>
        <c:dLbls>
          <c:showCatName val="1"/>
        </c:dLbls>
        <c:firstSliceAng val="0"/>
        <c:holeSize val="75"/>
      </c:doughnutChart>
      <c:spPr>
        <a:noFill/>
        <a:ln>
          <a:noFill/>
        </a:ln>
        <a:effectLst/>
      </c:spPr>
    </c:plotArea>
    <c:legend>
      <c:legendPos val="b"/>
      <c:layout>
        <c:manualLayout>
          <c:xMode val="edge"/>
          <c:yMode val="edge"/>
          <c:x val="0.77501539485299287"/>
          <c:y val="0.10286669695134262"/>
          <c:w val="0.19917348177733019"/>
          <c:h val="0.69450055521905918"/>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568E9-9357-4791-A90B-D1FE50065DDC}" type="datetimeFigureOut">
              <a:rPr lang="en-US" smtClean="0"/>
              <a:pPr/>
              <a:t>6/3/2016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588C5-774F-445B-9C08-7DB861102C8D}" type="slidenum">
              <a:rPr lang="en-US" smtClean="0"/>
              <a:pPr/>
              <a:t>‹#›</a:t>
            </a:fld>
            <a:endParaRPr lang="en-US"/>
          </a:p>
        </p:txBody>
      </p:sp>
    </p:spTree>
    <p:extLst>
      <p:ext uri="{BB962C8B-B14F-4D97-AF65-F5344CB8AC3E}">
        <p14:creationId xmlns:p14="http://schemas.microsoft.com/office/powerpoint/2010/main" xmlns="" val="206152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6C515A1-8142-4B7F-BBC9-EDECCB37E9CD}" type="slidenum">
              <a:rPr lang="en-US" altLang="en-US">
                <a:solidFill>
                  <a:prstClr val="black"/>
                </a:solidFill>
                <a:ea typeface="MS PGothic" pitchFamily="34" charset="-128"/>
              </a:rPr>
              <a:pPr/>
              <a:t>6</a:t>
            </a:fld>
            <a:endParaRPr lang="en-US" altLang="en-US">
              <a:solidFill>
                <a:prstClr val="black"/>
              </a:solidFill>
              <a:ea typeface="MS PGothic" pitchFamily="34" charset="-128"/>
            </a:endParaRPr>
          </a:p>
        </p:txBody>
      </p:sp>
    </p:spTree>
    <p:extLst>
      <p:ext uri="{BB962C8B-B14F-4D97-AF65-F5344CB8AC3E}">
        <p14:creationId xmlns:p14="http://schemas.microsoft.com/office/powerpoint/2010/main" xmlns="" val="18056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B267-879A-43A3-A006-791E4CAF3BF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163424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101583-6C3A-4BE5-90BA-9B094C70665A}"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401145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01583-6C3A-4BE5-90BA-9B094C70665A}"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57093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01583-6C3A-4BE5-90BA-9B094C70665A}"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230875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01583-6C3A-4BE5-90BA-9B094C70665A}"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92387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01583-6C3A-4BE5-90BA-9B094C70665A}"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13493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101583-6C3A-4BE5-90BA-9B094C70665A}"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232051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101583-6C3A-4BE5-90BA-9B094C70665A}" type="datetimeFigureOut">
              <a:rPr lang="en-US" smtClean="0"/>
              <a:pPr/>
              <a:t>6/3/2016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223718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101583-6C3A-4BE5-90BA-9B094C70665A}" type="datetimeFigureOut">
              <a:rPr lang="en-US" smtClean="0"/>
              <a:pPr/>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235381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01583-6C3A-4BE5-90BA-9B094C70665A}" type="datetimeFigureOut">
              <a:rPr lang="en-US" smtClean="0"/>
              <a:pPr/>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272156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01583-6C3A-4BE5-90BA-9B094C70665A}"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402055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01583-6C3A-4BE5-90BA-9B094C70665A}"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308310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101583-6C3A-4BE5-90BA-9B094C70665A}" type="datetimeFigureOut">
              <a:rPr lang="en-US" smtClean="0"/>
              <a:pPr/>
              <a:t>6/3/2016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625E67-4ED0-4687-B38B-38E560DD9D07}" type="slidenum">
              <a:rPr lang="en-US" smtClean="0"/>
              <a:pPr/>
              <a:t>‹#›</a:t>
            </a:fld>
            <a:endParaRPr lang="en-US"/>
          </a:p>
        </p:txBody>
      </p:sp>
    </p:spTree>
    <p:extLst>
      <p:ext uri="{BB962C8B-B14F-4D97-AF65-F5344CB8AC3E}">
        <p14:creationId xmlns:p14="http://schemas.microsoft.com/office/powerpoint/2010/main" xmlns="" val="240668000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gsagf.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750"/>
            <a:ext cx="9144000" cy="682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760447" y="5230941"/>
            <a:ext cx="3844001" cy="646331"/>
          </a:xfrm>
          <a:prstGeom prst="rect">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path path="circle">
              <a:fillToRect l="50000" t="50000" r="50000" b="50000"/>
            </a:path>
            <a:tileRect/>
          </a:gradFill>
        </p:spPr>
        <p:txBody>
          <a:bodyPr wrap="none">
            <a:spAutoFit/>
          </a:bodyPr>
          <a:lstStyle/>
          <a:p>
            <a:pPr eaLnBrk="1" fontAlgn="auto" hangingPunct="1">
              <a:spcBef>
                <a:spcPts val="0"/>
              </a:spcBef>
              <a:spcAft>
                <a:spcPts val="0"/>
              </a:spcAft>
              <a:defRPr/>
            </a:pPr>
            <a:r>
              <a:rPr lang="en-GB" sz="3600" dirty="0">
                <a:solidFill>
                  <a:schemeClr val="bg1"/>
                </a:solidFill>
                <a:latin typeface="Arial" panose="020B0604020202020204" pitchFamily="34" charset="0"/>
                <a:cs typeface="Arial" panose="020B0604020202020204" pitchFamily="34" charset="0"/>
              </a:rPr>
              <a:t>CONCEPT NOTE</a:t>
            </a:r>
          </a:p>
        </p:txBody>
      </p:sp>
      <p:pic>
        <p:nvPicPr>
          <p:cNvPr id="51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10526" b="20547"/>
          <a:stretch>
            <a:fillRect/>
          </a:stretch>
        </p:blipFill>
        <p:spPr bwMode="auto">
          <a:xfrm>
            <a:off x="0" y="6350"/>
            <a:ext cx="5148263" cy="306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4" descr="http://www.borgenmagazine.com/wp-content/uploads/2014/08/power-africa_op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545"/>
          <a:stretch>
            <a:fillRect/>
          </a:stretch>
        </p:blipFill>
        <p:spPr bwMode="auto">
          <a:xfrm>
            <a:off x="4487863" y="-26988"/>
            <a:ext cx="4692650" cy="3121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12" descr="https://agenda.weforum.org/wp-content/uploads/2015/07/RTX1CTB6-628x33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16385" r="13586"/>
          <a:stretch>
            <a:fillRect/>
          </a:stretch>
        </p:blipFill>
        <p:spPr bwMode="auto">
          <a:xfrm>
            <a:off x="-4763" y="2852738"/>
            <a:ext cx="4619626" cy="346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13" descr="Healthcare"/>
          <p:cNvPicPr>
            <a:picLocks noChangeAspect="1" noChangeArrowheads="1"/>
          </p:cNvPicPr>
          <p:nvPr/>
        </p:nvPicPr>
        <p:blipFill>
          <a:blip r:embed="rId6" cstate="print">
            <a:extLst>
              <a:ext uri="{28A0092B-C50C-407E-A947-70E740481C1C}">
                <a14:useLocalDpi xmlns:a14="http://schemas.microsoft.com/office/drawing/2010/main" xmlns="" val="0"/>
              </a:ext>
            </a:extLst>
          </a:blip>
          <a:srcRect r="5733"/>
          <a:stretch>
            <a:fillRect/>
          </a:stretch>
        </p:blipFill>
        <p:spPr bwMode="auto">
          <a:xfrm>
            <a:off x="4276725" y="2852738"/>
            <a:ext cx="4867275" cy="343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0638" y="5876925"/>
            <a:ext cx="9185276"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31" name="Picture 3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2750" y="5992813"/>
            <a:ext cx="652463"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77963" y="5998369"/>
            <a:ext cx="1584325" cy="76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3" name="Text Box 14"/>
          <p:cNvSpPr txBox="1">
            <a:spLocks noChangeArrowheads="1"/>
          </p:cNvSpPr>
          <p:nvPr/>
        </p:nvSpPr>
        <p:spPr bwMode="auto">
          <a:xfrm>
            <a:off x="80963" y="6581775"/>
            <a:ext cx="13811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spcAft>
                <a:spcPts val="800"/>
              </a:spcAft>
              <a:buFontTx/>
              <a:buNone/>
            </a:pPr>
            <a:r>
              <a:rPr lang="en-GB" altLang="en-US" sz="1000" dirty="0" smtClean="0"/>
              <a:t>Ministry </a:t>
            </a:r>
            <a:r>
              <a:rPr lang="en-GB" altLang="en-US" sz="1000" dirty="0"/>
              <a:t>of Budget &amp; National Planning</a:t>
            </a:r>
            <a:endParaRPr lang="en-US" altLang="en-US" sz="1000" dirty="0"/>
          </a:p>
        </p:txBody>
      </p:sp>
      <p:sp>
        <p:nvSpPr>
          <p:cNvPr id="5134" name="Rectangle 15"/>
          <p:cNvSpPr>
            <a:spLocks noChangeArrowheads="1"/>
          </p:cNvSpPr>
          <p:nvPr/>
        </p:nvSpPr>
        <p:spPr bwMode="auto">
          <a:xfrm>
            <a:off x="-30163" y="2217738"/>
            <a:ext cx="9210676" cy="1981200"/>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GB" altLang="en-US" sz="1800"/>
          </a:p>
        </p:txBody>
      </p:sp>
      <p:sp>
        <p:nvSpPr>
          <p:cNvPr id="6" name="Text Box 131"/>
          <p:cNvSpPr txBox="1">
            <a:spLocks noChangeArrowheads="1"/>
          </p:cNvSpPr>
          <p:nvPr/>
        </p:nvSpPr>
        <p:spPr bwMode="auto">
          <a:xfrm>
            <a:off x="228600" y="2256415"/>
            <a:ext cx="8936037" cy="2236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wrap="square" lIns="0" tIns="0" rIns="0" bIns="0">
            <a:spAutoFit/>
          </a:bodyPr>
          <a:lstStyle/>
          <a:p>
            <a:pPr>
              <a:spcBef>
                <a:spcPts val="200"/>
              </a:spcBef>
              <a:spcAft>
                <a:spcPts val="600"/>
              </a:spcAft>
              <a:defRPr/>
            </a:pPr>
            <a:r>
              <a:rPr lang="en-US" altLang="en-US" sz="4000" b="1" dirty="0" smtClean="0">
                <a:solidFill>
                  <a:srgbClr val="2E74B5"/>
                </a:solidFill>
                <a:latin typeface="Arial" panose="020B0604020202020204" pitchFamily="34" charset="0"/>
              </a:rPr>
              <a:t>NIGERIA INFRASTRUCTURE PPP SUMMIT</a:t>
            </a:r>
            <a:endParaRPr lang="en-US" altLang="en-US" sz="4000" b="1" dirty="0" smtClean="0">
              <a:solidFill>
                <a:srgbClr val="5B9BD5"/>
              </a:solidFill>
              <a:latin typeface="Arial" panose="020B0604020202020204" pitchFamily="34" charset="0"/>
            </a:endParaRPr>
          </a:p>
          <a:p>
            <a:pPr>
              <a:spcBef>
                <a:spcPts val="200"/>
              </a:spcBef>
              <a:spcAft>
                <a:spcPts val="200"/>
              </a:spcAft>
              <a:defRPr/>
            </a:pPr>
            <a:r>
              <a:rPr lang="en-US" altLang="en-US" dirty="0" smtClean="0">
                <a:solidFill>
                  <a:srgbClr val="538135"/>
                </a:solidFill>
                <a:latin typeface="+mn-lt"/>
              </a:rPr>
              <a:t>TACKLING NIGERIA’S INFRASTRUCTURE DEFICIT THROUGH PUBLIC PRIVATE PARTNERSHIPS</a:t>
            </a:r>
          </a:p>
          <a:p>
            <a:pPr>
              <a:spcBef>
                <a:spcPts val="200"/>
              </a:spcBef>
              <a:spcAft>
                <a:spcPts val="200"/>
              </a:spcAft>
              <a:defRPr/>
            </a:pPr>
            <a:r>
              <a:rPr lang="en-US" sz="1600" b="1" cap="all" dirty="0"/>
              <a:t>pre-summit workshop | march 1 – 2, 2016 | ministry of budget &amp; national planning</a:t>
            </a:r>
            <a:endParaRPr lang="en-US" sz="1600" dirty="0"/>
          </a:p>
          <a:p>
            <a:pPr>
              <a:spcBef>
                <a:spcPts val="200"/>
              </a:spcBef>
              <a:spcAft>
                <a:spcPts val="200"/>
              </a:spcAft>
              <a:defRPr/>
            </a:pPr>
            <a:endParaRPr lang="en-US" altLang="en-US" dirty="0">
              <a:solidFill>
                <a:srgbClr val="1F3864"/>
              </a:solidFill>
              <a:latin typeface="+mn-lt"/>
            </a:endParaRPr>
          </a:p>
        </p:txBody>
      </p:sp>
      <p:pic>
        <p:nvPicPr>
          <p:cNvPr id="5136"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r="7112"/>
          <a:stretch>
            <a:fillRect/>
          </a:stretch>
        </p:blipFill>
        <p:spPr bwMode="auto">
          <a:xfrm>
            <a:off x="6372225" y="115888"/>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961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063" y="898524"/>
            <a:ext cx="3117756" cy="5883275"/>
          </a:xfrm>
          <a:solidFill>
            <a:schemeClr val="accent6">
              <a:lumMod val="20000"/>
              <a:lumOff val="80000"/>
            </a:schemeClr>
          </a:solidFill>
        </p:spPr>
        <p:txBody>
          <a:bodyPr>
            <a:noAutofit/>
          </a:bodyPr>
          <a:lstStyle/>
          <a:p>
            <a:pPr marL="0" indent="0" algn="just">
              <a:spcBef>
                <a:spcPts val="0"/>
              </a:spcBef>
              <a:buNone/>
            </a:pPr>
            <a:r>
              <a:rPr lang="en-US" sz="1400" b="1" u="sng" dirty="0" smtClean="0">
                <a:ea typeface="Verdana" pitchFamily="34" charset="0"/>
                <a:cs typeface="Verdana" pitchFamily="34" charset="0"/>
              </a:rPr>
              <a:t>Session 4: Building Trust and Balancing Interest in Tackling Nigeria’s Infrastructure Deficit through PPPs</a:t>
            </a:r>
          </a:p>
          <a:p>
            <a:pPr algn="just">
              <a:lnSpc>
                <a:spcPct val="150000"/>
              </a:lnSpc>
              <a:spcBef>
                <a:spcPts val="0"/>
              </a:spcBef>
              <a:buFont typeface="Wingdings" pitchFamily="2" charset="2"/>
              <a:buChar char="§"/>
            </a:pPr>
            <a:r>
              <a:rPr lang="en-US" sz="1400" dirty="0" smtClean="0">
                <a:ea typeface="Verdana" pitchFamily="34" charset="0"/>
                <a:cs typeface="Verdana" pitchFamily="34" charset="0"/>
              </a:rPr>
              <a:t>Mutual trust is vital in the delivery of PPPs.</a:t>
            </a:r>
          </a:p>
          <a:p>
            <a:pPr algn="just">
              <a:lnSpc>
                <a:spcPct val="150000"/>
              </a:lnSpc>
              <a:spcBef>
                <a:spcPts val="0"/>
              </a:spcBef>
              <a:buFont typeface="Wingdings" pitchFamily="2" charset="2"/>
              <a:buChar char="§"/>
            </a:pPr>
            <a:r>
              <a:rPr lang="en-US" sz="1400" dirty="0" smtClean="0">
                <a:ea typeface="Verdana" pitchFamily="34" charset="0"/>
                <a:cs typeface="Verdana" pitchFamily="34" charset="0"/>
              </a:rPr>
              <a:t>In balancing the interest of private sector participants, public sector officials, citizens and communities impacted by potential PPP projects, trust is necessary ingredient.</a:t>
            </a:r>
          </a:p>
          <a:p>
            <a:pPr algn="just">
              <a:lnSpc>
                <a:spcPct val="150000"/>
              </a:lnSpc>
              <a:spcBef>
                <a:spcPts val="0"/>
              </a:spcBef>
              <a:buFont typeface="Wingdings" pitchFamily="2" charset="2"/>
              <a:buChar char="§"/>
            </a:pPr>
            <a:r>
              <a:rPr lang="en-US" sz="1400" dirty="0" smtClean="0">
                <a:ea typeface="Verdana" pitchFamily="34" charset="0"/>
                <a:cs typeface="Verdana" pitchFamily="34" charset="0"/>
              </a:rPr>
              <a:t>Some helpful guides in achieving mutual trust include; developing an effective and consistent communication plan and strategy, identifying needs, concerns and interest and </a:t>
            </a:r>
            <a:r>
              <a:rPr lang="en-US" sz="1400" dirty="0" err="1" smtClean="0">
                <a:ea typeface="Verdana" pitchFamily="34" charset="0"/>
                <a:cs typeface="Verdana" pitchFamily="34" charset="0"/>
              </a:rPr>
              <a:t>incentivise</a:t>
            </a:r>
            <a:r>
              <a:rPr lang="en-US" sz="1400" dirty="0" smtClean="0">
                <a:ea typeface="Verdana" pitchFamily="34" charset="0"/>
                <a:cs typeface="Verdana" pitchFamily="34" charset="0"/>
              </a:rPr>
              <a:t> </a:t>
            </a:r>
            <a:r>
              <a:rPr lang="en-US" sz="1400" dirty="0" err="1" smtClean="0">
                <a:ea typeface="Verdana" pitchFamily="34" charset="0"/>
                <a:cs typeface="Verdana" pitchFamily="34" charset="0"/>
              </a:rPr>
              <a:t>behaviour</a:t>
            </a:r>
            <a:r>
              <a:rPr lang="en-US" sz="1400" dirty="0" smtClean="0">
                <a:ea typeface="Verdana" pitchFamily="34" charset="0"/>
                <a:cs typeface="Verdana" pitchFamily="34" charset="0"/>
              </a:rPr>
              <a:t> after identifying the benefits of each critical stakeholder</a:t>
            </a:r>
            <a:r>
              <a:rPr lang="en-US" sz="1350" dirty="0" smtClean="0">
                <a:ea typeface="Verdana" pitchFamily="34" charset="0"/>
                <a:cs typeface="Verdana" pitchFamily="34" charset="0"/>
              </a:rPr>
              <a:t>. </a:t>
            </a:r>
            <a:endParaRPr lang="en-US" sz="1350" dirty="0">
              <a:ea typeface="Verdana" pitchFamily="34" charset="0"/>
              <a:cs typeface="Verdana" pitchFamily="34" charset="0"/>
            </a:endParaRPr>
          </a:p>
        </p:txBody>
      </p:sp>
      <p:sp>
        <p:nvSpPr>
          <p:cNvPr id="4" name="Rounded Rectangle 4"/>
          <p:cNvSpPr/>
          <p:nvPr/>
        </p:nvSpPr>
        <p:spPr>
          <a:xfrm>
            <a:off x="0" y="228600"/>
            <a:ext cx="6172200" cy="381000"/>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latin typeface="Arial" panose="020B0604020202020204" pitchFamily="34" charset="0"/>
                <a:cs typeface="Arial" panose="020B0604020202020204" pitchFamily="34" charset="0"/>
              </a:rPr>
              <a:t>6</a:t>
            </a:r>
            <a:r>
              <a:rPr lang="en-GB" b="1" dirty="0" smtClean="0">
                <a:latin typeface="Arial" panose="020B0604020202020204" pitchFamily="34" charset="0"/>
                <a:cs typeface="Arial" panose="020B0604020202020204" pitchFamily="34" charset="0"/>
              </a:rPr>
              <a:t>. </a:t>
            </a:r>
            <a:r>
              <a:rPr lang="en-GB" b="1" dirty="0" smtClean="0"/>
              <a:t>Key Discussion Points from the Capacity Building Seminars</a:t>
            </a:r>
            <a:endParaRPr lang="en-GB" b="1"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3248819" y="898524"/>
            <a:ext cx="3151981" cy="5883276"/>
          </a:xfrm>
          <a:prstGeom prst="rect">
            <a:avLst/>
          </a:prstGeom>
          <a:solidFill>
            <a:schemeClr val="accent4">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None/>
            </a:pPr>
            <a:r>
              <a:rPr lang="en-US" sz="1400" b="1" u="sng" dirty="0">
                <a:ea typeface="Verdana" pitchFamily="34" charset="0"/>
                <a:cs typeface="Verdana" pitchFamily="34" charset="0"/>
              </a:rPr>
              <a:t>Session </a:t>
            </a:r>
            <a:r>
              <a:rPr lang="en-US" sz="1400" b="1" u="sng" dirty="0" smtClean="0">
                <a:ea typeface="Verdana" pitchFamily="34" charset="0"/>
                <a:cs typeface="Verdana" pitchFamily="34" charset="0"/>
              </a:rPr>
              <a:t>5: Managing </a:t>
            </a:r>
            <a:r>
              <a:rPr lang="en-US" sz="1400" b="1" u="sng" dirty="0">
                <a:ea typeface="Verdana" pitchFamily="34" charset="0"/>
                <a:cs typeface="Verdana" pitchFamily="34" charset="0"/>
              </a:rPr>
              <a:t>and Allocating Risks in PPP Projects and Making Deals Bankable</a:t>
            </a:r>
          </a:p>
          <a:p>
            <a:pPr algn="just">
              <a:lnSpc>
                <a:spcPct val="150000"/>
              </a:lnSpc>
              <a:spcBef>
                <a:spcPts val="0"/>
              </a:spcBef>
              <a:buFont typeface="Wingdings" pitchFamily="2" charset="2"/>
              <a:buChar char="§"/>
            </a:pPr>
            <a:r>
              <a:rPr lang="en-US" sz="1400" dirty="0">
                <a:ea typeface="Verdana" pitchFamily="34" charset="0"/>
                <a:cs typeface="Verdana" pitchFamily="34" charset="0"/>
              </a:rPr>
              <a:t>Political and Legal </a:t>
            </a:r>
            <a:r>
              <a:rPr lang="en-US" sz="1400" dirty="0" smtClean="0">
                <a:ea typeface="Verdana" pitchFamily="34" charset="0"/>
                <a:cs typeface="Verdana" pitchFamily="34" charset="0"/>
              </a:rPr>
              <a:t>risks </a:t>
            </a:r>
            <a:r>
              <a:rPr lang="en-US" sz="1400" dirty="0">
                <a:ea typeface="Verdana" pitchFamily="34" charset="0"/>
                <a:cs typeface="Verdana" pitchFamily="34" charset="0"/>
              </a:rPr>
              <a:t>can be managed through a contractual and insurance framework</a:t>
            </a:r>
          </a:p>
          <a:p>
            <a:pPr algn="just">
              <a:lnSpc>
                <a:spcPct val="150000"/>
              </a:lnSpc>
              <a:spcBef>
                <a:spcPts val="0"/>
              </a:spcBef>
              <a:buFont typeface="Wingdings" pitchFamily="2" charset="2"/>
              <a:buChar char="§"/>
            </a:pPr>
            <a:r>
              <a:rPr lang="en-US" sz="1400" dirty="0" smtClean="0">
                <a:ea typeface="Verdana" pitchFamily="34" charset="0"/>
                <a:cs typeface="Verdana" pitchFamily="34" charset="0"/>
              </a:rPr>
              <a:t>DFIs </a:t>
            </a:r>
            <a:r>
              <a:rPr lang="en-US" sz="1400" dirty="0">
                <a:ea typeface="Verdana" pitchFamily="34" charset="0"/>
                <a:cs typeface="Verdana" pitchFamily="34" charset="0"/>
              </a:rPr>
              <a:t>play a catalytic role in opening windows of available credit opportunities/investments</a:t>
            </a:r>
          </a:p>
          <a:p>
            <a:pPr algn="just">
              <a:lnSpc>
                <a:spcPct val="150000"/>
              </a:lnSpc>
              <a:spcBef>
                <a:spcPts val="0"/>
              </a:spcBef>
              <a:buFont typeface="Wingdings" pitchFamily="2" charset="2"/>
              <a:buChar char="§"/>
            </a:pPr>
            <a:r>
              <a:rPr lang="en-US" sz="1400" dirty="0">
                <a:ea typeface="Verdana" pitchFamily="34" charset="0"/>
                <a:cs typeface="Verdana" pitchFamily="34" charset="0"/>
              </a:rPr>
              <a:t>The African Development Bank (</a:t>
            </a:r>
            <a:r>
              <a:rPr lang="en-US" sz="1400" dirty="0" err="1">
                <a:ea typeface="Verdana" pitchFamily="34" charset="0"/>
                <a:cs typeface="Verdana" pitchFamily="34" charset="0"/>
              </a:rPr>
              <a:t>AfDB</a:t>
            </a:r>
            <a:r>
              <a:rPr lang="en-US" sz="1400" dirty="0">
                <a:ea typeface="Verdana" pitchFamily="34" charset="0"/>
                <a:cs typeface="Verdana" pitchFamily="34" charset="0"/>
              </a:rPr>
              <a:t>) has set up a number of facilities to aid MDAs design bankable projects, one of which is the Africa 50 project vehicle to bring in the legal, financial and technical expertise to help provide the support to reach bankability.</a:t>
            </a:r>
          </a:p>
          <a:p>
            <a:endParaRPr lang="en-US" sz="1200" dirty="0"/>
          </a:p>
        </p:txBody>
      </p:sp>
    </p:spTree>
    <p:extLst>
      <p:ext uri="{BB962C8B-B14F-4D97-AF65-F5344CB8AC3E}">
        <p14:creationId xmlns:p14="http://schemas.microsoft.com/office/powerpoint/2010/main" xmlns="" val="3990948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7886700" cy="609601"/>
          </a:xfrm>
        </p:spPr>
        <p:txBody>
          <a:bodyPr>
            <a:normAutofit fontScale="90000"/>
          </a:bodyPr>
          <a:lstStyle/>
          <a:p>
            <a:pPr algn="l"/>
            <a:r>
              <a:rPr lang="en-US" sz="1800" b="1" dirty="0" smtClean="0">
                <a:solidFill>
                  <a:schemeClr val="tx2"/>
                </a:solidFill>
                <a:latin typeface="Verdana" pitchFamily="34" charset="0"/>
                <a:ea typeface="Verdana" pitchFamily="34" charset="0"/>
                <a:cs typeface="Verdana" pitchFamily="34" charset="0"/>
              </a:rPr>
              <a:t/>
            </a:r>
            <a:br>
              <a:rPr lang="en-US" sz="1800" b="1" dirty="0" smtClean="0">
                <a:solidFill>
                  <a:schemeClr val="tx2"/>
                </a:solidFill>
                <a:latin typeface="Verdana" pitchFamily="34" charset="0"/>
                <a:ea typeface="Verdana" pitchFamily="34" charset="0"/>
                <a:cs typeface="Verdana" pitchFamily="34" charset="0"/>
              </a:rPr>
            </a:br>
            <a:r>
              <a:rPr lang="en-US" sz="1800" b="1" dirty="0" smtClean="0">
                <a:solidFill>
                  <a:schemeClr val="tx2"/>
                </a:solidFill>
                <a:latin typeface="Verdana" pitchFamily="34" charset="0"/>
                <a:ea typeface="Verdana" pitchFamily="34" charset="0"/>
                <a:cs typeface="Verdana" pitchFamily="34" charset="0"/>
              </a:rPr>
              <a:t>TRANSPORT </a:t>
            </a:r>
            <a:r>
              <a:rPr lang="en-US" sz="1800" b="1" dirty="0">
                <a:solidFill>
                  <a:schemeClr val="tx2"/>
                </a:solidFill>
                <a:latin typeface="Verdana" pitchFamily="34" charset="0"/>
                <a:ea typeface="Verdana" pitchFamily="34" charset="0"/>
                <a:cs typeface="Verdana" pitchFamily="34" charset="0"/>
              </a:rPr>
              <a:t>SECTOR PPP </a:t>
            </a:r>
            <a:r>
              <a:rPr lang="en-US" sz="1800" b="1" dirty="0" smtClean="0">
                <a:solidFill>
                  <a:schemeClr val="tx2"/>
                </a:solidFill>
                <a:latin typeface="Verdana" pitchFamily="34" charset="0"/>
                <a:ea typeface="Verdana" pitchFamily="34" charset="0"/>
                <a:cs typeface="Verdana" pitchFamily="34" charset="0"/>
              </a:rPr>
              <a:t>PROJECT PIPELINE </a:t>
            </a:r>
            <a:r>
              <a:rPr lang="en-US" sz="1800" b="1" dirty="0">
                <a:solidFill>
                  <a:schemeClr val="tx2"/>
                </a:solidFill>
                <a:latin typeface="Verdana" pitchFamily="34" charset="0"/>
                <a:ea typeface="Verdana" pitchFamily="34" charset="0"/>
                <a:cs typeface="Verdana" pitchFamily="34" charset="0"/>
              </a:rPr>
              <a:t>REVIEW</a:t>
            </a:r>
            <a:br>
              <a:rPr lang="en-US" sz="1800" b="1" dirty="0">
                <a:solidFill>
                  <a:schemeClr val="tx2"/>
                </a:solidFill>
                <a:latin typeface="Verdana" pitchFamily="34" charset="0"/>
                <a:ea typeface="Verdana" pitchFamily="34" charset="0"/>
                <a:cs typeface="Verdana" pitchFamily="34" charset="0"/>
              </a:rPr>
            </a:br>
            <a:endParaRPr lang="en-US" sz="1800" dirty="0">
              <a:solidFill>
                <a:schemeClr val="tx2"/>
              </a:solidFill>
            </a:endParaRPr>
          </a:p>
        </p:txBody>
      </p:sp>
      <p:sp>
        <p:nvSpPr>
          <p:cNvPr id="3" name="Content Placeholder 2"/>
          <p:cNvSpPr>
            <a:spLocks noGrp="1"/>
          </p:cNvSpPr>
          <p:nvPr>
            <p:ph idx="1"/>
          </p:nvPr>
        </p:nvSpPr>
        <p:spPr>
          <a:xfrm>
            <a:off x="380999" y="1295400"/>
            <a:ext cx="3276599" cy="5257800"/>
          </a:xfrm>
          <a:solidFill>
            <a:schemeClr val="bg2"/>
          </a:solidFill>
        </p:spPr>
        <p:txBody>
          <a:bodyPr>
            <a:noAutofit/>
          </a:bodyPr>
          <a:lstStyle/>
          <a:p>
            <a:pPr marL="0" indent="0">
              <a:buNone/>
            </a:pPr>
            <a:r>
              <a:rPr lang="en-GB" sz="1400" b="1" u="sng" dirty="0" smtClean="0">
                <a:ea typeface="Verdana" pitchFamily="34" charset="0"/>
                <a:cs typeface="Verdana" pitchFamily="34" charset="0"/>
              </a:rPr>
              <a:t>Issues </a:t>
            </a:r>
            <a:r>
              <a:rPr lang="en-GB" sz="1400" b="1" u="sng" dirty="0">
                <a:ea typeface="Verdana" pitchFamily="34" charset="0"/>
                <a:cs typeface="Verdana" pitchFamily="34" charset="0"/>
              </a:rPr>
              <a:t>and Constraints</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Environmental and financial </a:t>
            </a:r>
            <a:r>
              <a:rPr lang="en-US" sz="1400" dirty="0" smtClean="0">
                <a:ea typeface="Verdana" pitchFamily="34" charset="0"/>
                <a:cs typeface="Verdana" pitchFamily="34" charset="0"/>
              </a:rPr>
              <a:t>bottlenecks.</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Complex PPP </a:t>
            </a:r>
            <a:r>
              <a:rPr lang="en-US" sz="1400" dirty="0" smtClean="0">
                <a:ea typeface="Verdana" pitchFamily="34" charset="0"/>
                <a:cs typeface="Verdana" pitchFamily="34" charset="0"/>
              </a:rPr>
              <a:t>process.</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Failure of MDAs to follow the ICRC </a:t>
            </a:r>
            <a:r>
              <a:rPr lang="en-US" sz="1400" dirty="0" smtClean="0">
                <a:ea typeface="Verdana" pitchFamily="34" charset="0"/>
                <a:cs typeface="Verdana" pitchFamily="34" charset="0"/>
              </a:rPr>
              <a:t>guideline.</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Attendant political </a:t>
            </a:r>
            <a:r>
              <a:rPr lang="en-US" sz="1400" dirty="0" smtClean="0">
                <a:ea typeface="Verdana" pitchFamily="34" charset="0"/>
                <a:cs typeface="Verdana" pitchFamily="34" charset="0"/>
              </a:rPr>
              <a:t>risks.</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Lack of commitment to integration and inter-modality in the </a:t>
            </a:r>
            <a:r>
              <a:rPr lang="en-US" sz="1400" dirty="0" smtClean="0">
                <a:ea typeface="Verdana" pitchFamily="34" charset="0"/>
                <a:cs typeface="Verdana" pitchFamily="34" charset="0"/>
              </a:rPr>
              <a:t>sector.</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Outdated legal framework</a:t>
            </a:r>
            <a:r>
              <a:rPr lang="en-US" sz="1400" dirty="0" smtClean="0">
                <a:ea typeface="Verdana" pitchFamily="34" charset="0"/>
                <a:cs typeface="Verdana" pitchFamily="34" charset="0"/>
              </a:rPr>
              <a:t>.</a:t>
            </a:r>
            <a:endParaRPr lang="en-US" sz="1400" dirty="0">
              <a:ea typeface="Verdana" pitchFamily="34" charset="0"/>
              <a:cs typeface="Verdana" pitchFamily="34" charset="0"/>
            </a:endParaRPr>
          </a:p>
        </p:txBody>
      </p:sp>
      <p:sp>
        <p:nvSpPr>
          <p:cNvPr id="4" name="Rounded Rectangle 4"/>
          <p:cNvSpPr/>
          <p:nvPr/>
        </p:nvSpPr>
        <p:spPr>
          <a:xfrm>
            <a:off x="0" y="198437"/>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latin typeface="Arial" panose="020B0604020202020204" pitchFamily="34" charset="0"/>
                <a:cs typeface="Arial" panose="020B0604020202020204" pitchFamily="34" charset="0"/>
              </a:rPr>
              <a:t>7</a:t>
            </a:r>
            <a:r>
              <a:rPr lang="en-GB" b="1" dirty="0" smtClean="0">
                <a:latin typeface="Arial" panose="020B0604020202020204" pitchFamily="34" charset="0"/>
                <a:cs typeface="Arial" panose="020B0604020202020204" pitchFamily="34" charset="0"/>
              </a:rPr>
              <a:t>. </a:t>
            </a:r>
            <a:r>
              <a:rPr lang="en-GB" b="1" dirty="0" smtClean="0"/>
              <a:t>SECTOR REVIEW</a:t>
            </a:r>
            <a:endParaRPr lang="en-GB" b="1"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a:off x="3124200" y="2362200"/>
            <a:ext cx="978408" cy="1513332"/>
          </a:xfrm>
          <a:prstGeom prst="homePlate">
            <a:avLst>
              <a:gd name="adj" fmla="val 473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3657599" y="1295400"/>
            <a:ext cx="5307013" cy="52578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b="1" u="sng" dirty="0" smtClean="0">
                <a:ea typeface="Verdana" pitchFamily="34" charset="0"/>
                <a:cs typeface="Verdana" pitchFamily="34" charset="0"/>
              </a:rPr>
              <a:t>Recommendations</a:t>
            </a:r>
            <a:endParaRPr lang="en-US" sz="1400" dirty="0" smtClean="0">
              <a:ea typeface="Verdana" pitchFamily="34" charset="0"/>
              <a:cs typeface="Verdana" pitchFamily="34" charset="0"/>
            </a:endParaRPr>
          </a:p>
          <a:p>
            <a:pPr algn="just">
              <a:lnSpc>
                <a:spcPct val="150000"/>
              </a:lnSpc>
              <a:spcBef>
                <a:spcPts val="0"/>
              </a:spcBef>
              <a:buFont typeface="Wingdings" panose="05000000000000000000" pitchFamily="2" charset="2"/>
              <a:buChar char="§"/>
            </a:pPr>
            <a:r>
              <a:rPr lang="en-GB" sz="1400" dirty="0" smtClean="0">
                <a:ea typeface="Verdana" pitchFamily="34" charset="0"/>
                <a:cs typeface="Verdana" pitchFamily="34" charset="0"/>
              </a:rPr>
              <a:t>Government should create the enabling legal environment attract private sector investment</a:t>
            </a:r>
            <a:endParaRPr lang="en-US" sz="1400" dirty="0" smtClean="0">
              <a:ea typeface="Verdana" pitchFamily="34" charset="0"/>
              <a:cs typeface="Verdana" pitchFamily="34" charset="0"/>
            </a:endParaRPr>
          </a:p>
          <a:p>
            <a:pPr algn="just">
              <a:lnSpc>
                <a:spcPct val="150000"/>
              </a:lnSpc>
              <a:spcBef>
                <a:spcPts val="0"/>
              </a:spcBef>
              <a:buFont typeface="Wingdings" panose="05000000000000000000" pitchFamily="2" charset="2"/>
              <a:buChar char="§"/>
            </a:pPr>
            <a:r>
              <a:rPr lang="en-GB" sz="1400" dirty="0" smtClean="0">
                <a:ea typeface="Verdana" pitchFamily="34" charset="0"/>
                <a:cs typeface="Verdana" pitchFamily="34" charset="0"/>
              </a:rPr>
              <a:t>Simplification of PPP guidelines; particularly the harmonisation of all the key agencies and approval processes.</a:t>
            </a:r>
            <a:endParaRPr lang="en-US" sz="1400" dirty="0" smtClean="0">
              <a:ea typeface="Verdana" pitchFamily="34" charset="0"/>
              <a:cs typeface="Verdana" pitchFamily="34" charset="0"/>
            </a:endParaRPr>
          </a:p>
          <a:p>
            <a:pPr algn="just">
              <a:lnSpc>
                <a:spcPct val="150000"/>
              </a:lnSpc>
              <a:spcBef>
                <a:spcPts val="0"/>
              </a:spcBef>
              <a:buFont typeface="Wingdings" panose="05000000000000000000" pitchFamily="2" charset="2"/>
              <a:buChar char="§"/>
            </a:pPr>
            <a:r>
              <a:rPr lang="en-GB" sz="1400" dirty="0" smtClean="0">
                <a:ea typeface="Verdana" pitchFamily="34" charset="0"/>
                <a:cs typeface="Verdana" pitchFamily="34" charset="0"/>
              </a:rPr>
              <a:t>Fair arbitration should be explored as a means of mitigating risks in PPPs in the sector. </a:t>
            </a:r>
            <a:endParaRPr lang="en-US" sz="1400" dirty="0" smtClean="0">
              <a:ea typeface="Verdana" pitchFamily="34" charset="0"/>
              <a:cs typeface="Verdana" pitchFamily="34" charset="0"/>
            </a:endParaRPr>
          </a:p>
          <a:p>
            <a:pPr algn="just">
              <a:lnSpc>
                <a:spcPct val="150000"/>
              </a:lnSpc>
              <a:spcBef>
                <a:spcPts val="0"/>
              </a:spcBef>
              <a:buFont typeface="Wingdings" panose="05000000000000000000" pitchFamily="2" charset="2"/>
              <a:buChar char="§"/>
            </a:pPr>
            <a:r>
              <a:rPr lang="en-GB" sz="1400" dirty="0" smtClean="0">
                <a:ea typeface="Verdana" pitchFamily="34" charset="0"/>
                <a:cs typeface="Verdana" pitchFamily="34" charset="0"/>
              </a:rPr>
              <a:t>The Ministry of Transport should rise up to its obligation of ensuring inter-modality in the transport sector both at conception, planning and implementation to optimize PPP opportunities.</a:t>
            </a:r>
            <a:endParaRPr lang="en-US" sz="1400" dirty="0" smtClean="0">
              <a:ea typeface="Verdana" pitchFamily="34" charset="0"/>
              <a:cs typeface="Verdana" pitchFamily="34" charset="0"/>
            </a:endParaRPr>
          </a:p>
          <a:p>
            <a:pPr algn="just">
              <a:lnSpc>
                <a:spcPct val="150000"/>
              </a:lnSpc>
              <a:spcBef>
                <a:spcPts val="0"/>
              </a:spcBef>
              <a:buFont typeface="Wingdings" panose="05000000000000000000" pitchFamily="2" charset="2"/>
              <a:buChar char="§"/>
            </a:pPr>
            <a:r>
              <a:rPr lang="en-GB" sz="1400" dirty="0" smtClean="0">
                <a:ea typeface="Verdana" pitchFamily="34" charset="0"/>
                <a:cs typeface="Verdana" pitchFamily="34" charset="0"/>
              </a:rPr>
              <a:t>ICRC should intensify awareness creation to ensure MDAs have a better understanding of the requirements for successful PPP delivery. </a:t>
            </a:r>
            <a:endParaRPr lang="en-US" sz="1400" dirty="0" smtClean="0">
              <a:ea typeface="Verdana" pitchFamily="34" charset="0"/>
              <a:cs typeface="Verdana" pitchFamily="34" charset="0"/>
            </a:endParaRPr>
          </a:p>
          <a:p>
            <a:pPr algn="just">
              <a:lnSpc>
                <a:spcPct val="150000"/>
              </a:lnSpc>
              <a:spcBef>
                <a:spcPts val="0"/>
              </a:spcBef>
              <a:buFont typeface="Wingdings" panose="05000000000000000000" pitchFamily="2" charset="2"/>
              <a:buChar char="§"/>
            </a:pPr>
            <a:r>
              <a:rPr lang="en-GB" sz="1400" dirty="0" smtClean="0">
                <a:ea typeface="Verdana" pitchFamily="34" charset="0"/>
                <a:cs typeface="Verdana" pitchFamily="34" charset="0"/>
              </a:rPr>
              <a:t>PPP success stories in the sector should be shared for experiential learning and to boost the momentum of implementation in the transport PPP space.</a:t>
            </a:r>
            <a:endParaRPr lang="en-US" sz="1400" dirty="0" smtClean="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699453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886700" cy="609601"/>
          </a:xfrm>
        </p:spPr>
        <p:txBody>
          <a:bodyPr>
            <a:normAutofit fontScale="90000"/>
          </a:bodyPr>
          <a:lstStyle/>
          <a:p>
            <a:pPr algn="l"/>
            <a:r>
              <a:rPr lang="en-US" sz="1800" b="1" dirty="0" smtClean="0">
                <a:solidFill>
                  <a:schemeClr val="tx2"/>
                </a:solidFill>
                <a:latin typeface="Verdana" pitchFamily="34" charset="0"/>
                <a:ea typeface="Verdana" pitchFamily="34" charset="0"/>
                <a:cs typeface="Verdana" pitchFamily="34" charset="0"/>
              </a:rPr>
              <a:t/>
            </a:r>
            <a:br>
              <a:rPr lang="en-US" sz="1800" b="1" dirty="0" smtClean="0">
                <a:solidFill>
                  <a:schemeClr val="tx2"/>
                </a:solidFill>
                <a:latin typeface="Verdana" pitchFamily="34" charset="0"/>
                <a:ea typeface="Verdana" pitchFamily="34" charset="0"/>
                <a:cs typeface="Verdana" pitchFamily="34" charset="0"/>
              </a:rPr>
            </a:br>
            <a:r>
              <a:rPr lang="en-US" sz="1800" b="1" dirty="0" smtClean="0">
                <a:solidFill>
                  <a:schemeClr val="tx2"/>
                </a:solidFill>
                <a:latin typeface="Verdana" pitchFamily="34" charset="0"/>
                <a:ea typeface="Verdana" pitchFamily="34" charset="0"/>
                <a:cs typeface="Verdana" pitchFamily="34" charset="0"/>
              </a:rPr>
              <a:t>POWER SECTOR </a:t>
            </a:r>
            <a:r>
              <a:rPr lang="en-US" sz="1800" b="1" dirty="0">
                <a:solidFill>
                  <a:schemeClr val="tx2"/>
                </a:solidFill>
                <a:latin typeface="Verdana" pitchFamily="34" charset="0"/>
                <a:ea typeface="Verdana" pitchFamily="34" charset="0"/>
                <a:cs typeface="Verdana" pitchFamily="34" charset="0"/>
              </a:rPr>
              <a:t>PPP </a:t>
            </a:r>
            <a:r>
              <a:rPr lang="en-US" sz="1800" b="1" dirty="0" smtClean="0">
                <a:solidFill>
                  <a:schemeClr val="tx2"/>
                </a:solidFill>
                <a:latin typeface="Verdana" pitchFamily="34" charset="0"/>
                <a:ea typeface="Verdana" pitchFamily="34" charset="0"/>
                <a:cs typeface="Verdana" pitchFamily="34" charset="0"/>
              </a:rPr>
              <a:t>PROJECT PIPELINE </a:t>
            </a:r>
            <a:r>
              <a:rPr lang="en-US" sz="1800" b="1" dirty="0">
                <a:solidFill>
                  <a:schemeClr val="tx2"/>
                </a:solidFill>
                <a:latin typeface="Verdana" pitchFamily="34" charset="0"/>
                <a:ea typeface="Verdana" pitchFamily="34" charset="0"/>
                <a:cs typeface="Verdana" pitchFamily="34" charset="0"/>
              </a:rPr>
              <a:t>REVIEW</a:t>
            </a:r>
            <a:br>
              <a:rPr lang="en-US" sz="1800" b="1" dirty="0">
                <a:solidFill>
                  <a:schemeClr val="tx2"/>
                </a:solidFill>
                <a:latin typeface="Verdana" pitchFamily="34" charset="0"/>
                <a:ea typeface="Verdana" pitchFamily="34" charset="0"/>
                <a:cs typeface="Verdana" pitchFamily="34" charset="0"/>
              </a:rPr>
            </a:br>
            <a:endParaRPr lang="en-US" sz="1800" dirty="0">
              <a:solidFill>
                <a:schemeClr val="tx2"/>
              </a:solidFill>
            </a:endParaRPr>
          </a:p>
        </p:txBody>
      </p:sp>
      <p:sp>
        <p:nvSpPr>
          <p:cNvPr id="3" name="Content Placeholder 2"/>
          <p:cNvSpPr>
            <a:spLocks noGrp="1"/>
          </p:cNvSpPr>
          <p:nvPr>
            <p:ph idx="1"/>
          </p:nvPr>
        </p:nvSpPr>
        <p:spPr>
          <a:xfrm>
            <a:off x="380999" y="1295400"/>
            <a:ext cx="3352799" cy="5257800"/>
          </a:xfrm>
          <a:solidFill>
            <a:schemeClr val="bg2"/>
          </a:solidFill>
        </p:spPr>
        <p:txBody>
          <a:bodyPr>
            <a:noAutofit/>
          </a:bodyPr>
          <a:lstStyle/>
          <a:p>
            <a:pPr marL="0" indent="0" algn="just">
              <a:spcBef>
                <a:spcPts val="0"/>
              </a:spcBef>
              <a:buNone/>
            </a:pPr>
            <a:r>
              <a:rPr lang="en-GB" sz="1400" b="1" u="sng" dirty="0" smtClean="0">
                <a:ea typeface="Verdana" pitchFamily="34" charset="0"/>
                <a:cs typeface="Verdana" pitchFamily="34" charset="0"/>
              </a:rPr>
              <a:t>Issues and Constraints</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smtClean="0">
                <a:ea typeface="Verdana" pitchFamily="34" charset="0"/>
                <a:cs typeface="Verdana" pitchFamily="34" charset="0"/>
              </a:rPr>
              <a:t>Aging equipment and an inadequate transmission network reduce utilization of power generated.</a:t>
            </a:r>
          </a:p>
          <a:p>
            <a:pPr lvl="0" algn="just">
              <a:lnSpc>
                <a:spcPct val="150000"/>
              </a:lnSpc>
              <a:spcBef>
                <a:spcPts val="0"/>
              </a:spcBef>
              <a:buFont typeface="Wingdings" pitchFamily="2" charset="2"/>
              <a:buChar char="§"/>
            </a:pPr>
            <a:r>
              <a:rPr lang="en-US" sz="1400" dirty="0" smtClean="0">
                <a:ea typeface="Verdana" pitchFamily="34" charset="0"/>
                <a:cs typeface="Verdana" pitchFamily="34" charset="0"/>
              </a:rPr>
              <a:t>Presence of some tariffs that do not cover cost.</a:t>
            </a:r>
          </a:p>
          <a:p>
            <a:pPr lvl="0" algn="just">
              <a:lnSpc>
                <a:spcPct val="150000"/>
              </a:lnSpc>
              <a:spcBef>
                <a:spcPts val="0"/>
              </a:spcBef>
              <a:buFont typeface="Wingdings" pitchFamily="2" charset="2"/>
              <a:buChar char="§"/>
            </a:pPr>
            <a:r>
              <a:rPr lang="en-US" sz="1400" dirty="0" smtClean="0">
                <a:ea typeface="Verdana" pitchFamily="34" charset="0"/>
                <a:cs typeface="Verdana" pitchFamily="34" charset="0"/>
              </a:rPr>
              <a:t>Difficulty of some power plants in accessing reliable gas supplies.</a:t>
            </a:r>
          </a:p>
          <a:p>
            <a:pPr algn="just">
              <a:lnSpc>
                <a:spcPct val="150000"/>
              </a:lnSpc>
              <a:spcBef>
                <a:spcPts val="0"/>
              </a:spcBef>
              <a:buFont typeface="Wingdings" pitchFamily="2" charset="2"/>
              <a:buChar char="§"/>
            </a:pPr>
            <a:r>
              <a:rPr lang="en-US" sz="1400" dirty="0" smtClean="0">
                <a:ea typeface="Verdana" pitchFamily="34" charset="0"/>
                <a:cs typeface="Verdana" pitchFamily="34" charset="0"/>
              </a:rPr>
              <a:t>The ability of some people to access power without paying.</a:t>
            </a:r>
          </a:p>
        </p:txBody>
      </p:sp>
      <p:sp>
        <p:nvSpPr>
          <p:cNvPr id="4" name="Rounded Rectangle 4"/>
          <p:cNvSpPr/>
          <p:nvPr/>
        </p:nvSpPr>
        <p:spPr>
          <a:xfrm>
            <a:off x="0" y="198437"/>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latin typeface="Arial" panose="020B0604020202020204" pitchFamily="34" charset="0"/>
                <a:cs typeface="Arial" panose="020B0604020202020204" pitchFamily="34" charset="0"/>
              </a:rPr>
              <a:t>7</a:t>
            </a:r>
            <a:r>
              <a:rPr lang="en-GB" b="1" dirty="0" smtClean="0">
                <a:latin typeface="Arial" panose="020B0604020202020204" pitchFamily="34" charset="0"/>
                <a:cs typeface="Arial" panose="020B0604020202020204" pitchFamily="34" charset="0"/>
              </a:rPr>
              <a:t>. </a:t>
            </a:r>
            <a:r>
              <a:rPr lang="en-GB" b="1" dirty="0" smtClean="0"/>
              <a:t>SECTOR REVIEW</a:t>
            </a:r>
            <a:endParaRPr lang="en-GB" b="1"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Pentagon 6"/>
          <p:cNvSpPr/>
          <p:nvPr/>
        </p:nvSpPr>
        <p:spPr>
          <a:xfrm>
            <a:off x="3124200" y="2438400"/>
            <a:ext cx="978408" cy="1513332"/>
          </a:xfrm>
          <a:prstGeom prst="homePlate">
            <a:avLst>
              <a:gd name="adj" fmla="val 473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3733799" y="1295400"/>
            <a:ext cx="5230813" cy="52578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b="1" u="sng" dirty="0" smtClean="0">
                <a:ea typeface="Verdana" pitchFamily="34" charset="0"/>
                <a:cs typeface="Verdana" pitchFamily="34" charset="0"/>
              </a:rPr>
              <a:t>Recommendations</a:t>
            </a:r>
            <a:endParaRPr lang="en-US" sz="1400" dirty="0" smtClean="0">
              <a:ea typeface="Verdana" pitchFamily="34" charset="0"/>
              <a:cs typeface="Verdana" pitchFamily="34" charset="0"/>
            </a:endParaRPr>
          </a:p>
          <a:p>
            <a:pPr lvl="0">
              <a:lnSpc>
                <a:spcPct val="150000"/>
              </a:lnSpc>
              <a:buFont typeface="Wingdings" pitchFamily="2" charset="2"/>
              <a:buChar char="§"/>
            </a:pPr>
            <a:r>
              <a:rPr lang="en-GB" sz="1400" dirty="0">
                <a:ea typeface="Verdana" pitchFamily="34" charset="0"/>
                <a:cs typeface="Verdana" pitchFamily="34" charset="0"/>
              </a:rPr>
              <a:t>Need for verifiable </a:t>
            </a:r>
            <a:r>
              <a:rPr lang="en-GB" sz="1400" dirty="0" smtClean="0">
                <a:ea typeface="Verdana" pitchFamily="34" charset="0"/>
                <a:cs typeface="Verdana" pitchFamily="34" charset="0"/>
              </a:rPr>
              <a:t>data.</a:t>
            </a:r>
            <a:endParaRPr lang="en-US" sz="1400" dirty="0">
              <a:ea typeface="Verdana" pitchFamily="34" charset="0"/>
              <a:cs typeface="Verdana" pitchFamily="34" charset="0"/>
            </a:endParaRPr>
          </a:p>
          <a:p>
            <a:pPr lvl="0">
              <a:lnSpc>
                <a:spcPct val="150000"/>
              </a:lnSpc>
              <a:buFont typeface="Wingdings" pitchFamily="2" charset="2"/>
              <a:buChar char="§"/>
            </a:pPr>
            <a:r>
              <a:rPr lang="en-GB" sz="1400" dirty="0">
                <a:ea typeface="Verdana" pitchFamily="34" charset="0"/>
                <a:cs typeface="Verdana" pitchFamily="34" charset="0"/>
              </a:rPr>
              <a:t>Capacity building of the MDAs on how to develop verifiable </a:t>
            </a:r>
            <a:r>
              <a:rPr lang="en-GB" sz="1400" dirty="0" smtClean="0">
                <a:ea typeface="Verdana" pitchFamily="34" charset="0"/>
                <a:cs typeface="Verdana" pitchFamily="34" charset="0"/>
              </a:rPr>
              <a:t>data.</a:t>
            </a:r>
            <a:endParaRPr lang="en-GB" sz="1400" dirty="0">
              <a:ea typeface="Verdana" pitchFamily="34" charset="0"/>
              <a:cs typeface="Verdana" pitchFamily="34" charset="0"/>
            </a:endParaRPr>
          </a:p>
          <a:p>
            <a:pPr lvl="0">
              <a:lnSpc>
                <a:spcPct val="150000"/>
              </a:lnSpc>
              <a:buFont typeface="Wingdings" pitchFamily="2" charset="2"/>
              <a:buChar char="§"/>
            </a:pPr>
            <a:r>
              <a:rPr lang="en-GB" sz="1400" dirty="0">
                <a:ea typeface="Verdana" pitchFamily="34" charset="0"/>
                <a:cs typeface="Verdana" pitchFamily="34" charset="0"/>
              </a:rPr>
              <a:t>The need </a:t>
            </a:r>
            <a:r>
              <a:rPr lang="en-GB" sz="1400" dirty="0" smtClean="0">
                <a:ea typeface="Verdana" pitchFamily="34" charset="0"/>
                <a:cs typeface="Verdana" pitchFamily="34" charset="0"/>
              </a:rPr>
              <a:t>for greater synergy </a:t>
            </a:r>
            <a:r>
              <a:rPr lang="en-GB" sz="1400" dirty="0">
                <a:ea typeface="Verdana" pitchFamily="34" charset="0"/>
                <a:cs typeface="Verdana" pitchFamily="34" charset="0"/>
              </a:rPr>
              <a:t>in the </a:t>
            </a:r>
            <a:r>
              <a:rPr lang="en-GB" sz="1400" dirty="0" smtClean="0">
                <a:ea typeface="Verdana" pitchFamily="34" charset="0"/>
                <a:cs typeface="Verdana" pitchFamily="34" charset="0"/>
              </a:rPr>
              <a:t>sector.</a:t>
            </a:r>
          </a:p>
          <a:p>
            <a:pPr lvl="0">
              <a:lnSpc>
                <a:spcPct val="150000"/>
              </a:lnSpc>
              <a:buFont typeface="Wingdings" pitchFamily="2" charset="2"/>
              <a:buChar char="§"/>
            </a:pPr>
            <a:r>
              <a:rPr lang="en-GB" sz="1400" dirty="0" smtClean="0">
                <a:ea typeface="Verdana" pitchFamily="34" charset="0"/>
                <a:cs typeface="Verdana" pitchFamily="34" charset="0"/>
              </a:rPr>
              <a:t>Need for long term systematic approach to transforming Nigeria’s power sector infrastructure.</a:t>
            </a:r>
            <a:endParaRPr lang="en-US" sz="1400" dirty="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004743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886700" cy="609601"/>
          </a:xfrm>
        </p:spPr>
        <p:txBody>
          <a:bodyPr>
            <a:normAutofit fontScale="90000"/>
          </a:bodyPr>
          <a:lstStyle/>
          <a:p>
            <a:pPr algn="l"/>
            <a:r>
              <a:rPr lang="en-US" sz="1800" b="1" dirty="0" smtClean="0">
                <a:solidFill>
                  <a:schemeClr val="tx2"/>
                </a:solidFill>
                <a:latin typeface="Verdana" pitchFamily="34" charset="0"/>
                <a:ea typeface="Verdana" pitchFamily="34" charset="0"/>
                <a:cs typeface="Verdana" pitchFamily="34" charset="0"/>
              </a:rPr>
              <a:t/>
            </a:r>
            <a:br>
              <a:rPr lang="en-US" sz="1800" b="1" dirty="0" smtClean="0">
                <a:solidFill>
                  <a:schemeClr val="tx2"/>
                </a:solidFill>
                <a:latin typeface="Verdana" pitchFamily="34" charset="0"/>
                <a:ea typeface="Verdana" pitchFamily="34" charset="0"/>
                <a:cs typeface="Verdana" pitchFamily="34" charset="0"/>
              </a:rPr>
            </a:br>
            <a:r>
              <a:rPr lang="en-US" sz="1800" b="1" dirty="0" smtClean="0">
                <a:solidFill>
                  <a:schemeClr val="tx2"/>
                </a:solidFill>
                <a:latin typeface="Verdana" pitchFamily="34" charset="0"/>
                <a:ea typeface="Verdana" pitchFamily="34" charset="0"/>
                <a:cs typeface="Verdana" pitchFamily="34" charset="0"/>
              </a:rPr>
              <a:t>AGRICULTURE SECTOR </a:t>
            </a:r>
            <a:r>
              <a:rPr lang="en-US" sz="1800" b="1" dirty="0">
                <a:solidFill>
                  <a:schemeClr val="tx2"/>
                </a:solidFill>
                <a:latin typeface="Verdana" pitchFamily="34" charset="0"/>
                <a:ea typeface="Verdana" pitchFamily="34" charset="0"/>
                <a:cs typeface="Verdana" pitchFamily="34" charset="0"/>
              </a:rPr>
              <a:t>PPP </a:t>
            </a:r>
            <a:r>
              <a:rPr lang="en-US" sz="1800" b="1" dirty="0" smtClean="0">
                <a:solidFill>
                  <a:schemeClr val="tx2"/>
                </a:solidFill>
                <a:latin typeface="Verdana" pitchFamily="34" charset="0"/>
                <a:ea typeface="Verdana" pitchFamily="34" charset="0"/>
                <a:cs typeface="Verdana" pitchFamily="34" charset="0"/>
              </a:rPr>
              <a:t>PROJECT PIPELINE </a:t>
            </a:r>
            <a:r>
              <a:rPr lang="en-US" sz="1800" b="1" dirty="0">
                <a:solidFill>
                  <a:schemeClr val="tx2"/>
                </a:solidFill>
                <a:latin typeface="Verdana" pitchFamily="34" charset="0"/>
                <a:ea typeface="Verdana" pitchFamily="34" charset="0"/>
                <a:cs typeface="Verdana" pitchFamily="34" charset="0"/>
              </a:rPr>
              <a:t>REVIEW</a:t>
            </a:r>
            <a:br>
              <a:rPr lang="en-US" sz="1800" b="1" dirty="0">
                <a:solidFill>
                  <a:schemeClr val="tx2"/>
                </a:solidFill>
                <a:latin typeface="Verdana" pitchFamily="34" charset="0"/>
                <a:ea typeface="Verdana" pitchFamily="34" charset="0"/>
                <a:cs typeface="Verdana" pitchFamily="34" charset="0"/>
              </a:rPr>
            </a:br>
            <a:endParaRPr lang="en-US" sz="1800" dirty="0">
              <a:solidFill>
                <a:schemeClr val="tx2"/>
              </a:solidFill>
            </a:endParaRPr>
          </a:p>
        </p:txBody>
      </p:sp>
      <p:sp>
        <p:nvSpPr>
          <p:cNvPr id="3" name="Content Placeholder 2"/>
          <p:cNvSpPr>
            <a:spLocks noGrp="1"/>
          </p:cNvSpPr>
          <p:nvPr>
            <p:ph idx="1"/>
          </p:nvPr>
        </p:nvSpPr>
        <p:spPr>
          <a:xfrm>
            <a:off x="380999" y="1371600"/>
            <a:ext cx="3352799" cy="5181600"/>
          </a:xfrm>
          <a:solidFill>
            <a:schemeClr val="bg2"/>
          </a:solidFill>
        </p:spPr>
        <p:txBody>
          <a:bodyPr>
            <a:noAutofit/>
          </a:bodyPr>
          <a:lstStyle/>
          <a:p>
            <a:pPr marL="0" indent="0">
              <a:spcBef>
                <a:spcPts val="0"/>
              </a:spcBef>
              <a:buNone/>
            </a:pPr>
            <a:r>
              <a:rPr lang="en-GB" sz="1400" b="1" u="sng" dirty="0" smtClean="0">
                <a:ea typeface="Verdana" pitchFamily="34" charset="0"/>
                <a:cs typeface="Verdana" pitchFamily="34" charset="0"/>
              </a:rPr>
              <a:t>Issues and Constraints</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smtClean="0">
                <a:ea typeface="Verdana" pitchFamily="34" charset="0"/>
                <a:cs typeface="Verdana" pitchFamily="34" charset="0"/>
              </a:rPr>
              <a:t>Absence of capacity building initiatives for beneficiaries of agricultural PPP projects especially farmers.</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smtClean="0">
                <a:ea typeface="Verdana" pitchFamily="34" charset="0"/>
                <a:cs typeface="Verdana" pitchFamily="34" charset="0"/>
              </a:rPr>
              <a:t>Poor state of extension workers and the gap created in information flow in the sector.</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smtClean="0">
                <a:ea typeface="Verdana" pitchFamily="34" charset="0"/>
                <a:cs typeface="Verdana" pitchFamily="34" charset="0"/>
              </a:rPr>
              <a:t>Absence of business models that balance the interests of parties within the agriculture PPP space.</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smtClean="0">
                <a:ea typeface="Verdana" pitchFamily="34" charset="0"/>
                <a:cs typeface="Verdana" pitchFamily="34" charset="0"/>
              </a:rPr>
              <a:t>The high interest rate charged by commercial banks.</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smtClean="0">
                <a:ea typeface="Verdana" pitchFamily="34" charset="0"/>
                <a:cs typeface="Verdana" pitchFamily="34" charset="0"/>
              </a:rPr>
              <a:t>Lack of verifiable data.</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smtClean="0">
                <a:ea typeface="Verdana" pitchFamily="34" charset="0"/>
                <a:cs typeface="Verdana" pitchFamily="34" charset="0"/>
              </a:rPr>
              <a:t>Lack of synergy of information. </a:t>
            </a:r>
            <a:endParaRPr lang="en-US" sz="1400" dirty="0">
              <a:ea typeface="Verdana" pitchFamily="34" charset="0"/>
              <a:cs typeface="Verdana" pitchFamily="34" charset="0"/>
            </a:endParaRPr>
          </a:p>
        </p:txBody>
      </p:sp>
      <p:sp>
        <p:nvSpPr>
          <p:cNvPr id="4" name="Rounded Rectangle 4"/>
          <p:cNvSpPr/>
          <p:nvPr/>
        </p:nvSpPr>
        <p:spPr>
          <a:xfrm>
            <a:off x="0" y="198437"/>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latin typeface="Arial" panose="020B0604020202020204" pitchFamily="34" charset="0"/>
                <a:cs typeface="Arial" panose="020B0604020202020204" pitchFamily="34" charset="0"/>
              </a:rPr>
              <a:t>7</a:t>
            </a:r>
            <a:r>
              <a:rPr lang="en-GB" b="1" dirty="0" smtClean="0">
                <a:latin typeface="Arial" panose="020B0604020202020204" pitchFamily="34" charset="0"/>
                <a:cs typeface="Arial" panose="020B0604020202020204" pitchFamily="34" charset="0"/>
              </a:rPr>
              <a:t>. </a:t>
            </a:r>
            <a:r>
              <a:rPr lang="en-GB" b="1" dirty="0" smtClean="0"/>
              <a:t>SECTOR REVIEW</a:t>
            </a:r>
            <a:endParaRPr lang="en-GB" b="1"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Pentagon 6"/>
          <p:cNvSpPr/>
          <p:nvPr/>
        </p:nvSpPr>
        <p:spPr>
          <a:xfrm>
            <a:off x="3124200" y="2438400"/>
            <a:ext cx="978408" cy="1513332"/>
          </a:xfrm>
          <a:prstGeom prst="homePlate">
            <a:avLst>
              <a:gd name="adj" fmla="val 473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3733799" y="1371600"/>
            <a:ext cx="5230813" cy="51816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b="1" u="sng" dirty="0" smtClean="0">
                <a:ea typeface="Verdana" pitchFamily="34" charset="0"/>
                <a:cs typeface="Verdana" pitchFamily="34" charset="0"/>
              </a:rPr>
              <a:t>Recommendations</a:t>
            </a:r>
            <a:endParaRPr lang="en-US" sz="1400" dirty="0" smtClean="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a:ea typeface="Verdana" pitchFamily="34" charset="0"/>
                <a:cs typeface="Verdana" pitchFamily="34" charset="0"/>
              </a:rPr>
              <a:t>There should be improved synergy between the PPP Unit and other units connected with PPP projects in the agricultural </a:t>
            </a:r>
            <a:r>
              <a:rPr lang="en-GB" sz="1400" dirty="0" smtClean="0">
                <a:ea typeface="Verdana" pitchFamily="34" charset="0"/>
                <a:cs typeface="Verdana" pitchFamily="34" charset="0"/>
              </a:rPr>
              <a:t>sector. </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a:ea typeface="Verdana" pitchFamily="34" charset="0"/>
                <a:cs typeface="Verdana" pitchFamily="34" charset="0"/>
              </a:rPr>
              <a:t>The PPP unit should ensure that </a:t>
            </a:r>
            <a:r>
              <a:rPr lang="en-GB" sz="1400" dirty="0" smtClean="0">
                <a:ea typeface="Verdana" pitchFamily="34" charset="0"/>
                <a:cs typeface="Verdana" pitchFamily="34" charset="0"/>
              </a:rPr>
              <a:t>Agriculture </a:t>
            </a:r>
            <a:r>
              <a:rPr lang="en-GB" sz="1400" dirty="0">
                <a:ea typeface="Verdana" pitchFamily="34" charset="0"/>
                <a:cs typeface="Verdana" pitchFamily="34" charset="0"/>
              </a:rPr>
              <a:t>PPP data is updated at the IDCU of the MBNP and ICRC</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GB" sz="1400" dirty="0">
                <a:ea typeface="Verdana" pitchFamily="34" charset="0"/>
                <a:cs typeface="Verdana" pitchFamily="34" charset="0"/>
              </a:rPr>
              <a:t>The Federal Ministry of Agriculture should take advantage of capacity development training organised by </a:t>
            </a:r>
            <a:r>
              <a:rPr lang="en-GB" sz="1400" dirty="0" smtClean="0">
                <a:ea typeface="Verdana" pitchFamily="34" charset="0"/>
                <a:cs typeface="Verdana" pitchFamily="34" charset="0"/>
              </a:rPr>
              <a:t>IDPs.</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Extension service system should be revamped to improve connection of people to projects within the PPP </a:t>
            </a:r>
            <a:r>
              <a:rPr lang="en-US" sz="1400" dirty="0" smtClean="0">
                <a:ea typeface="Verdana" pitchFamily="34" charset="0"/>
                <a:cs typeface="Verdana" pitchFamily="34" charset="0"/>
              </a:rPr>
              <a:t>space.</a:t>
            </a:r>
            <a:endParaRPr lang="en-US" sz="1400" dirty="0">
              <a:ea typeface="Verdana" pitchFamily="34" charset="0"/>
              <a:cs typeface="Verdana" pitchFamily="34" charset="0"/>
            </a:endParaRPr>
          </a:p>
          <a:p>
            <a:pPr lvl="0" algn="just">
              <a:lnSpc>
                <a:spcPct val="150000"/>
              </a:lnSpc>
              <a:spcBef>
                <a:spcPts val="0"/>
              </a:spcBef>
              <a:buFont typeface="Wingdings" pitchFamily="2" charset="2"/>
              <a:buChar char="§"/>
            </a:pPr>
            <a:r>
              <a:rPr lang="en-US" sz="1400" dirty="0">
                <a:ea typeface="Verdana" pitchFamily="34" charset="0"/>
                <a:cs typeface="Verdana" pitchFamily="34" charset="0"/>
              </a:rPr>
              <a:t>Mind-set and perception change should be a priority in the agriculture PPP space. This will ensure comprehensive buy in as well as a futuristic approach to PPP development in the agricultural sector</a:t>
            </a:r>
          </a:p>
          <a:p>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2283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886700" cy="609601"/>
          </a:xfrm>
        </p:spPr>
        <p:txBody>
          <a:bodyPr>
            <a:normAutofit fontScale="90000"/>
          </a:bodyPr>
          <a:lstStyle/>
          <a:p>
            <a:pPr algn="l"/>
            <a:r>
              <a:rPr lang="en-US" sz="1800" b="1" dirty="0" smtClean="0">
                <a:solidFill>
                  <a:schemeClr val="tx2"/>
                </a:solidFill>
                <a:latin typeface="Verdana" pitchFamily="34" charset="0"/>
                <a:ea typeface="Verdana" pitchFamily="34" charset="0"/>
                <a:cs typeface="Verdana" pitchFamily="34" charset="0"/>
              </a:rPr>
              <a:t/>
            </a:r>
            <a:br>
              <a:rPr lang="en-US" sz="1800" b="1" dirty="0" smtClean="0">
                <a:solidFill>
                  <a:schemeClr val="tx2"/>
                </a:solidFill>
                <a:latin typeface="Verdana" pitchFamily="34" charset="0"/>
                <a:ea typeface="Verdana" pitchFamily="34" charset="0"/>
                <a:cs typeface="Verdana" pitchFamily="34" charset="0"/>
              </a:rPr>
            </a:br>
            <a:r>
              <a:rPr lang="en-US" sz="1800" b="1" dirty="0" smtClean="0">
                <a:solidFill>
                  <a:schemeClr val="tx2"/>
                </a:solidFill>
                <a:latin typeface="Verdana" pitchFamily="34" charset="0"/>
                <a:ea typeface="Verdana" pitchFamily="34" charset="0"/>
                <a:cs typeface="Verdana" pitchFamily="34" charset="0"/>
              </a:rPr>
              <a:t>HEALTH SECTOR </a:t>
            </a:r>
            <a:r>
              <a:rPr lang="en-US" sz="1800" b="1" dirty="0">
                <a:solidFill>
                  <a:schemeClr val="tx2"/>
                </a:solidFill>
                <a:latin typeface="Verdana" pitchFamily="34" charset="0"/>
                <a:ea typeface="Verdana" pitchFamily="34" charset="0"/>
                <a:cs typeface="Verdana" pitchFamily="34" charset="0"/>
              </a:rPr>
              <a:t>PPP </a:t>
            </a:r>
            <a:r>
              <a:rPr lang="en-US" sz="1800" b="1" dirty="0" smtClean="0">
                <a:solidFill>
                  <a:schemeClr val="tx2"/>
                </a:solidFill>
                <a:latin typeface="Verdana" pitchFamily="34" charset="0"/>
                <a:ea typeface="Verdana" pitchFamily="34" charset="0"/>
                <a:cs typeface="Verdana" pitchFamily="34" charset="0"/>
              </a:rPr>
              <a:t>PROJECT PIPELINE </a:t>
            </a:r>
            <a:r>
              <a:rPr lang="en-US" sz="1800" b="1" dirty="0">
                <a:solidFill>
                  <a:schemeClr val="tx2"/>
                </a:solidFill>
                <a:latin typeface="Verdana" pitchFamily="34" charset="0"/>
                <a:ea typeface="Verdana" pitchFamily="34" charset="0"/>
                <a:cs typeface="Verdana" pitchFamily="34" charset="0"/>
              </a:rPr>
              <a:t>REVIEW</a:t>
            </a:r>
            <a:br>
              <a:rPr lang="en-US" sz="1800" b="1" dirty="0">
                <a:solidFill>
                  <a:schemeClr val="tx2"/>
                </a:solidFill>
                <a:latin typeface="Verdana" pitchFamily="34" charset="0"/>
                <a:ea typeface="Verdana" pitchFamily="34" charset="0"/>
                <a:cs typeface="Verdana" pitchFamily="34" charset="0"/>
              </a:rPr>
            </a:br>
            <a:endParaRPr lang="en-US" sz="1800" dirty="0">
              <a:solidFill>
                <a:schemeClr val="tx2"/>
              </a:solidFill>
            </a:endParaRPr>
          </a:p>
        </p:txBody>
      </p:sp>
      <p:sp>
        <p:nvSpPr>
          <p:cNvPr id="3" name="Content Placeholder 2"/>
          <p:cNvSpPr>
            <a:spLocks noGrp="1"/>
          </p:cNvSpPr>
          <p:nvPr>
            <p:ph idx="1"/>
          </p:nvPr>
        </p:nvSpPr>
        <p:spPr>
          <a:xfrm>
            <a:off x="380999" y="1295400"/>
            <a:ext cx="3352799" cy="5062729"/>
          </a:xfrm>
          <a:solidFill>
            <a:schemeClr val="bg2"/>
          </a:solidFill>
        </p:spPr>
        <p:txBody>
          <a:bodyPr>
            <a:noAutofit/>
          </a:bodyPr>
          <a:lstStyle/>
          <a:p>
            <a:pPr marL="0" indent="0">
              <a:buNone/>
            </a:pPr>
            <a:r>
              <a:rPr lang="en-GB" sz="1400" b="1" u="sng" dirty="0" smtClean="0">
                <a:ea typeface="Verdana" pitchFamily="34" charset="0"/>
                <a:cs typeface="Verdana" pitchFamily="34" charset="0"/>
              </a:rPr>
              <a:t>Issues and Constraints</a:t>
            </a:r>
            <a:endParaRPr lang="en-US" sz="1400" dirty="0" smtClean="0">
              <a:ea typeface="Verdana" pitchFamily="34" charset="0"/>
              <a:cs typeface="Verdana" pitchFamily="34" charset="0"/>
            </a:endParaRPr>
          </a:p>
          <a:p>
            <a:pPr lvl="0" algn="just">
              <a:lnSpc>
                <a:spcPct val="150000"/>
              </a:lnSpc>
              <a:spcBef>
                <a:spcPts val="0"/>
              </a:spcBef>
            </a:pPr>
            <a:r>
              <a:rPr lang="en-US" sz="1400" dirty="0" smtClean="0">
                <a:ea typeface="Verdana" pitchFamily="34" charset="0"/>
                <a:cs typeface="Verdana" pitchFamily="34" charset="0"/>
              </a:rPr>
              <a:t>Inaccurate data and information analysis</a:t>
            </a:r>
          </a:p>
          <a:p>
            <a:pPr lvl="0" algn="just">
              <a:lnSpc>
                <a:spcPct val="150000"/>
              </a:lnSpc>
              <a:spcBef>
                <a:spcPts val="0"/>
              </a:spcBef>
            </a:pPr>
            <a:r>
              <a:rPr lang="en-US" sz="1400" dirty="0" smtClean="0">
                <a:ea typeface="Verdana" pitchFamily="34" charset="0"/>
                <a:cs typeface="Verdana" pitchFamily="34" charset="0"/>
              </a:rPr>
              <a:t>Loose legal framework</a:t>
            </a:r>
          </a:p>
          <a:p>
            <a:pPr lvl="0" algn="just">
              <a:lnSpc>
                <a:spcPct val="150000"/>
              </a:lnSpc>
              <a:spcBef>
                <a:spcPts val="0"/>
              </a:spcBef>
            </a:pPr>
            <a:r>
              <a:rPr lang="en-US" sz="1400" dirty="0" smtClean="0">
                <a:ea typeface="Verdana" pitchFamily="34" charset="0"/>
                <a:cs typeface="Verdana" pitchFamily="34" charset="0"/>
              </a:rPr>
              <a:t>Lack of stakeholder buy-in and commitment</a:t>
            </a:r>
          </a:p>
          <a:p>
            <a:pPr lvl="0" algn="just">
              <a:lnSpc>
                <a:spcPct val="150000"/>
              </a:lnSpc>
              <a:spcBef>
                <a:spcPts val="0"/>
              </a:spcBef>
            </a:pPr>
            <a:r>
              <a:rPr lang="en-US" sz="1400" dirty="0" smtClean="0">
                <a:ea typeface="Verdana" pitchFamily="34" charset="0"/>
                <a:cs typeface="Verdana" pitchFamily="34" charset="0"/>
              </a:rPr>
              <a:t>Operational and environmental risks such as strikes, human capacity limitations and environmental hazards</a:t>
            </a:r>
          </a:p>
          <a:p>
            <a:pPr lvl="0" algn="just">
              <a:lnSpc>
                <a:spcPct val="150000"/>
              </a:lnSpc>
              <a:spcBef>
                <a:spcPts val="0"/>
              </a:spcBef>
            </a:pPr>
            <a:r>
              <a:rPr lang="en-US" sz="1400" dirty="0" smtClean="0">
                <a:ea typeface="Verdana" pitchFamily="34" charset="0"/>
                <a:cs typeface="Verdana" pitchFamily="34" charset="0"/>
              </a:rPr>
              <a:t>Financing risks such as additional interest costs, default rates and other contingent liabilities</a:t>
            </a:r>
          </a:p>
          <a:p>
            <a:pPr lvl="0" algn="just">
              <a:lnSpc>
                <a:spcPct val="150000"/>
              </a:lnSpc>
              <a:spcBef>
                <a:spcPts val="0"/>
              </a:spcBef>
            </a:pPr>
            <a:r>
              <a:rPr lang="en-US" sz="1400" dirty="0" smtClean="0">
                <a:ea typeface="Verdana" pitchFamily="34" charset="0"/>
                <a:cs typeface="Verdana" pitchFamily="34" charset="0"/>
              </a:rPr>
              <a:t>Knowledge gap on PPPs in the health sector.</a:t>
            </a:r>
            <a:r>
              <a:rPr lang="en-GB" sz="1400" dirty="0" smtClean="0">
                <a:ea typeface="Verdana" pitchFamily="34" charset="0"/>
                <a:cs typeface="Verdana" pitchFamily="34" charset="0"/>
              </a:rPr>
              <a:t> </a:t>
            </a:r>
            <a:endParaRPr lang="en-US" sz="1400" dirty="0">
              <a:ea typeface="Verdana" pitchFamily="34" charset="0"/>
              <a:cs typeface="Verdana" pitchFamily="34" charset="0"/>
            </a:endParaRPr>
          </a:p>
        </p:txBody>
      </p:sp>
      <p:sp>
        <p:nvSpPr>
          <p:cNvPr id="4" name="Rounded Rectangle 4"/>
          <p:cNvSpPr/>
          <p:nvPr/>
        </p:nvSpPr>
        <p:spPr>
          <a:xfrm>
            <a:off x="0" y="198437"/>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latin typeface="Arial" panose="020B0604020202020204" pitchFamily="34" charset="0"/>
                <a:cs typeface="Arial" panose="020B0604020202020204" pitchFamily="34" charset="0"/>
              </a:rPr>
              <a:t>7</a:t>
            </a:r>
            <a:r>
              <a:rPr lang="en-GB" b="1" dirty="0" smtClean="0">
                <a:latin typeface="Arial" panose="020B0604020202020204" pitchFamily="34" charset="0"/>
                <a:cs typeface="Arial" panose="020B0604020202020204" pitchFamily="34" charset="0"/>
              </a:rPr>
              <a:t>. </a:t>
            </a:r>
            <a:r>
              <a:rPr lang="en-GB" b="1" dirty="0" smtClean="0"/>
              <a:t>SECTOR REVIEW</a:t>
            </a:r>
            <a:endParaRPr lang="en-GB" b="1"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Pentagon 6"/>
          <p:cNvSpPr/>
          <p:nvPr/>
        </p:nvSpPr>
        <p:spPr>
          <a:xfrm>
            <a:off x="3124200" y="2286000"/>
            <a:ext cx="978408" cy="1513332"/>
          </a:xfrm>
          <a:prstGeom prst="homePlate">
            <a:avLst>
              <a:gd name="adj" fmla="val 473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3733799" y="1295400"/>
            <a:ext cx="5230813" cy="506273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sz="1400" b="1" u="sng" dirty="0" smtClean="0">
                <a:ea typeface="Verdana" pitchFamily="34" charset="0"/>
                <a:cs typeface="Verdana" pitchFamily="34" charset="0"/>
              </a:rPr>
              <a:t>Recommendations</a:t>
            </a:r>
            <a:endParaRPr lang="en-US" sz="1400" dirty="0" smtClean="0">
              <a:ea typeface="Verdana" pitchFamily="34" charset="0"/>
              <a:cs typeface="Verdana" pitchFamily="34" charset="0"/>
            </a:endParaRPr>
          </a:p>
          <a:p>
            <a:pPr lvl="0" algn="just">
              <a:lnSpc>
                <a:spcPct val="150000"/>
              </a:lnSpc>
              <a:spcBef>
                <a:spcPts val="0"/>
              </a:spcBef>
              <a:buFont typeface="Wingdings" panose="05000000000000000000" pitchFamily="2" charset="2"/>
              <a:buChar char="§"/>
            </a:pPr>
            <a:r>
              <a:rPr lang="en-US" sz="1400" dirty="0">
                <a:ea typeface="Verdana" pitchFamily="34" charset="0"/>
                <a:cs typeface="Verdana" pitchFamily="34" charset="0"/>
              </a:rPr>
              <a:t>Data testing and analysis should be independent &amp; rigorous</a:t>
            </a:r>
          </a:p>
          <a:p>
            <a:pPr lvl="0" algn="just">
              <a:lnSpc>
                <a:spcPct val="150000"/>
              </a:lnSpc>
              <a:spcBef>
                <a:spcPts val="0"/>
              </a:spcBef>
              <a:buFont typeface="Wingdings" panose="05000000000000000000" pitchFamily="2" charset="2"/>
              <a:buChar char="§"/>
            </a:pPr>
            <a:r>
              <a:rPr lang="en-US" sz="1400" dirty="0">
                <a:ea typeface="Verdana" pitchFamily="34" charset="0"/>
                <a:cs typeface="Verdana" pitchFamily="34" charset="0"/>
              </a:rPr>
              <a:t>Appropriate legal &amp; contracting framework should be created</a:t>
            </a:r>
          </a:p>
          <a:p>
            <a:pPr lvl="0" algn="just">
              <a:lnSpc>
                <a:spcPct val="150000"/>
              </a:lnSpc>
              <a:spcBef>
                <a:spcPts val="0"/>
              </a:spcBef>
              <a:buFont typeface="Wingdings" panose="05000000000000000000" pitchFamily="2" charset="2"/>
              <a:buChar char="§"/>
            </a:pPr>
            <a:r>
              <a:rPr lang="en-US" sz="1400" dirty="0">
                <a:ea typeface="Verdana" pitchFamily="34" charset="0"/>
                <a:cs typeface="Verdana" pitchFamily="34" charset="0"/>
              </a:rPr>
              <a:t>Stakeholder engagement and communication should be enhanced to ensure development &amp; execution of PPPs in the sector</a:t>
            </a:r>
          </a:p>
          <a:p>
            <a:pPr lvl="0" algn="just">
              <a:lnSpc>
                <a:spcPct val="150000"/>
              </a:lnSpc>
              <a:spcBef>
                <a:spcPts val="0"/>
              </a:spcBef>
              <a:buFont typeface="Wingdings" panose="05000000000000000000" pitchFamily="2" charset="2"/>
              <a:buChar char="§"/>
            </a:pPr>
            <a:r>
              <a:rPr lang="en-US" sz="1400" dirty="0">
                <a:ea typeface="Verdana" pitchFamily="34" charset="0"/>
                <a:cs typeface="Verdana" pitchFamily="34" charset="0"/>
              </a:rPr>
              <a:t>Identification and focus on bankable “low hanging fruits” to accelerate progress and create momentum</a:t>
            </a:r>
          </a:p>
          <a:p>
            <a:pPr lvl="0" algn="just">
              <a:lnSpc>
                <a:spcPct val="150000"/>
              </a:lnSpc>
              <a:spcBef>
                <a:spcPts val="0"/>
              </a:spcBef>
              <a:buFont typeface="Wingdings" panose="05000000000000000000" pitchFamily="2" charset="2"/>
              <a:buChar char="§"/>
            </a:pPr>
            <a:r>
              <a:rPr lang="en-US" sz="1400" dirty="0">
                <a:ea typeface="Verdana" pitchFamily="34" charset="0"/>
                <a:cs typeface="Verdana" pitchFamily="34" charset="0"/>
              </a:rPr>
              <a:t>Technical capacity of PPP delivery should be strengthened in the sector</a:t>
            </a:r>
          </a:p>
          <a:p>
            <a:pPr lvl="0" algn="just">
              <a:lnSpc>
                <a:spcPct val="150000"/>
              </a:lnSpc>
              <a:spcBef>
                <a:spcPts val="0"/>
              </a:spcBef>
              <a:buFont typeface="Wingdings" panose="05000000000000000000" pitchFamily="2" charset="2"/>
              <a:buChar char="§"/>
            </a:pPr>
            <a:r>
              <a:rPr lang="en-US" sz="1400" dirty="0">
                <a:ea typeface="Verdana" pitchFamily="34" charset="0"/>
                <a:cs typeface="Verdana" pitchFamily="34" charset="0"/>
              </a:rPr>
              <a:t>Model Outline Business Case (OBC) should be developed in various areas of the sector such as diagnostics and hospital building projects.</a:t>
            </a:r>
          </a:p>
          <a:p>
            <a:pPr lvl="0">
              <a:lnSpc>
                <a:spcPct val="150000"/>
              </a:lnSpc>
              <a:buFont typeface="Wingdings" panose="05000000000000000000" pitchFamily="2" charset="2"/>
              <a:buChar char="§"/>
            </a:pPr>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229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997209416"/>
              </p:ext>
            </p:extLst>
          </p:nvPr>
        </p:nvGraphicFramePr>
        <p:xfrm>
          <a:off x="533400" y="2286000"/>
          <a:ext cx="7754215"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4"/>
          <p:cNvSpPr/>
          <p:nvPr/>
        </p:nvSpPr>
        <p:spPr>
          <a:xfrm>
            <a:off x="0" y="304800"/>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solidFill>
                  <a:prstClr val="white"/>
                </a:solidFill>
                <a:latin typeface="Arial" panose="020B0604020202020204" pitchFamily="34" charset="0"/>
                <a:cs typeface="Arial" panose="020B0604020202020204" pitchFamily="34" charset="0"/>
              </a:rPr>
              <a:t>8</a:t>
            </a:r>
            <a:r>
              <a:rPr lang="en-GB" b="1" dirty="0" smtClean="0">
                <a:solidFill>
                  <a:prstClr val="white"/>
                </a:solidFill>
                <a:latin typeface="Arial" panose="020B0604020202020204" pitchFamily="34" charset="0"/>
                <a:cs typeface="Arial" panose="020B0604020202020204" pitchFamily="34" charset="0"/>
              </a:rPr>
              <a:t>. Conclusions</a:t>
            </a:r>
            <a:endParaRPr lang="en-GB" b="1" dirty="0">
              <a:solidFill>
                <a:prstClr val="white"/>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txBox="1">
            <a:spLocks/>
          </p:cNvSpPr>
          <p:nvPr/>
        </p:nvSpPr>
        <p:spPr>
          <a:xfrm>
            <a:off x="371906" y="609601"/>
            <a:ext cx="8391093" cy="14598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b="1" dirty="0">
              <a:solidFill>
                <a:prstClr val="black"/>
              </a:solidFill>
            </a:endParaRPr>
          </a:p>
          <a:p>
            <a:pPr marL="0" indent="0">
              <a:buNone/>
            </a:pPr>
            <a:r>
              <a:rPr lang="en-US" sz="2000" b="1" dirty="0" smtClean="0">
                <a:solidFill>
                  <a:prstClr val="black"/>
                </a:solidFill>
                <a:ea typeface="Verdana" pitchFamily="34" charset="0"/>
                <a:cs typeface="Verdana" pitchFamily="34" charset="0"/>
              </a:rPr>
              <a:t>5 key themes of constraints on the effective delivery of PPP projects emerged following the review of 51 pipeline projects across the four summit focus areas of Power, Transport, Health and Agriculture</a:t>
            </a:r>
          </a:p>
        </p:txBody>
      </p:sp>
    </p:spTree>
    <p:extLst>
      <p:ext uri="{BB962C8B-B14F-4D97-AF65-F5344CB8AC3E}">
        <p14:creationId xmlns:p14="http://schemas.microsoft.com/office/powerpoint/2010/main" xmlns="" val="20713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924800" cy="5334000"/>
          </a:xfrm>
        </p:spPr>
        <p:txBody>
          <a:bodyPr>
            <a:normAutofit lnSpcReduction="10000"/>
          </a:bodyPr>
          <a:lstStyle/>
          <a:p>
            <a:pPr marL="0" indent="0">
              <a:buNone/>
            </a:pPr>
            <a:endParaRPr lang="en-US" sz="1500" b="1" dirty="0" smtClean="0">
              <a:latin typeface="Verdana" pitchFamily="34" charset="0"/>
              <a:ea typeface="Verdana" pitchFamily="34" charset="0"/>
              <a:cs typeface="Verdana" pitchFamily="34" charset="0"/>
            </a:endParaRPr>
          </a:p>
          <a:p>
            <a:pPr marL="0" indent="0">
              <a:buNone/>
            </a:pPr>
            <a:r>
              <a:rPr lang="en-US" sz="2200" b="1" dirty="0" smtClean="0">
                <a:ea typeface="Verdana" pitchFamily="34" charset="0"/>
                <a:cs typeface="Verdana" pitchFamily="34" charset="0"/>
              </a:rPr>
              <a:t>To address </a:t>
            </a:r>
            <a:r>
              <a:rPr lang="en-US" sz="2200" b="1" dirty="0">
                <a:ea typeface="Verdana" pitchFamily="34" charset="0"/>
                <a:cs typeface="Verdana" pitchFamily="34" charset="0"/>
              </a:rPr>
              <a:t>identified </a:t>
            </a:r>
            <a:r>
              <a:rPr lang="en-US" sz="2200" b="1" dirty="0" smtClean="0">
                <a:ea typeface="Verdana" pitchFamily="34" charset="0"/>
                <a:cs typeface="Verdana" pitchFamily="34" charset="0"/>
              </a:rPr>
              <a:t>constraints and improve the development and delivery of bankable PPPs, the Federal Government should;</a:t>
            </a:r>
            <a:endParaRPr lang="en-US" sz="1500" b="1" dirty="0" smtClean="0">
              <a:ea typeface="Verdana" pitchFamily="34" charset="0"/>
              <a:cs typeface="Verdana" pitchFamily="34" charset="0"/>
            </a:endParaRPr>
          </a:p>
          <a:p>
            <a:pPr marL="400050" indent="-400050">
              <a:lnSpc>
                <a:spcPct val="160000"/>
              </a:lnSpc>
              <a:buClr>
                <a:srgbClr val="FFC000"/>
              </a:buClr>
              <a:buFont typeface="+mj-lt"/>
              <a:buAutoNum type="romanUcPeriod"/>
            </a:pPr>
            <a:r>
              <a:rPr lang="en-US" sz="1500" dirty="0" smtClean="0">
                <a:ea typeface="Verdana" pitchFamily="34" charset="0"/>
                <a:cs typeface="Verdana" pitchFamily="34" charset="0"/>
              </a:rPr>
              <a:t>Identify a number of high priority projects; focus </a:t>
            </a:r>
            <a:r>
              <a:rPr lang="en-US" sz="1500" dirty="0">
                <a:ea typeface="Verdana" pitchFamily="34" charset="0"/>
                <a:cs typeface="Verdana" pitchFamily="34" charset="0"/>
              </a:rPr>
              <a:t>resources on those </a:t>
            </a:r>
            <a:r>
              <a:rPr lang="en-US" sz="1500" dirty="0" smtClean="0">
                <a:ea typeface="Verdana" pitchFamily="34" charset="0"/>
                <a:cs typeface="Verdana" pitchFamily="34" charset="0"/>
              </a:rPr>
              <a:t>priorities, facilitate momentum and leverage the successes of these projects to signal a new approach to delivering PPPs in Nigeria.</a:t>
            </a:r>
          </a:p>
          <a:p>
            <a:pPr marL="400050" indent="-400050">
              <a:lnSpc>
                <a:spcPct val="160000"/>
              </a:lnSpc>
              <a:buClr>
                <a:srgbClr val="FFC000"/>
              </a:buClr>
              <a:buFont typeface="+mj-lt"/>
              <a:buAutoNum type="romanUcPeriod"/>
            </a:pPr>
            <a:r>
              <a:rPr lang="en-US" sz="1500" dirty="0" smtClean="0">
                <a:ea typeface="Verdana" pitchFamily="34" charset="0"/>
                <a:cs typeface="Verdana" pitchFamily="34" charset="0"/>
              </a:rPr>
              <a:t>Identify and establish enhancements to Nigeria’s PPP policy and regulatory framework.</a:t>
            </a:r>
          </a:p>
          <a:p>
            <a:pPr marL="400050" indent="-400050">
              <a:lnSpc>
                <a:spcPct val="160000"/>
              </a:lnSpc>
              <a:buClr>
                <a:srgbClr val="FFC000"/>
              </a:buClr>
              <a:buFont typeface="+mj-lt"/>
              <a:buAutoNum type="romanUcPeriod"/>
            </a:pPr>
            <a:r>
              <a:rPr lang="en-US" sz="1500" dirty="0" smtClean="0">
                <a:ea typeface="Verdana" pitchFamily="34" charset="0"/>
                <a:cs typeface="Verdana" pitchFamily="34" charset="0"/>
              </a:rPr>
              <a:t>Support the development of a PPP community of experts in Nigeria.</a:t>
            </a:r>
          </a:p>
          <a:p>
            <a:pPr marL="400050" indent="-400050">
              <a:lnSpc>
                <a:spcPct val="160000"/>
              </a:lnSpc>
              <a:buClr>
                <a:srgbClr val="FFC000"/>
              </a:buClr>
              <a:buFont typeface="+mj-lt"/>
              <a:buAutoNum type="romanUcPeriod"/>
            </a:pPr>
            <a:r>
              <a:rPr lang="en-US" sz="1500" dirty="0" smtClean="0">
                <a:ea typeface="Verdana" pitchFamily="34" charset="0"/>
                <a:cs typeface="Verdana" pitchFamily="34" charset="0"/>
              </a:rPr>
              <a:t>Establish and support a private sector driven mechanism for Public Private Dialogues to enhance the delivery of PPPs in Nigeria. </a:t>
            </a:r>
          </a:p>
          <a:p>
            <a:pPr marL="400050" indent="-400050">
              <a:lnSpc>
                <a:spcPct val="160000"/>
              </a:lnSpc>
              <a:buClr>
                <a:srgbClr val="FFC000"/>
              </a:buClr>
              <a:buFont typeface="+mj-lt"/>
              <a:buAutoNum type="romanUcPeriod"/>
            </a:pPr>
            <a:r>
              <a:rPr lang="en-US" sz="1500" dirty="0" smtClean="0">
                <a:ea typeface="Verdana" pitchFamily="34" charset="0"/>
                <a:cs typeface="Verdana" pitchFamily="34" charset="0"/>
              </a:rPr>
              <a:t>Improve the coordination and deployment of resources to support high priority PPP projects which should incorporate the resource commitments of IDPs and DFIs for project preparation.</a:t>
            </a:r>
          </a:p>
          <a:p>
            <a:pPr marL="400050" indent="-400050">
              <a:lnSpc>
                <a:spcPct val="160000"/>
              </a:lnSpc>
              <a:buClr>
                <a:srgbClr val="FFC000"/>
              </a:buClr>
              <a:buFont typeface="+mj-lt"/>
              <a:buAutoNum type="romanUcPeriod"/>
            </a:pPr>
            <a:r>
              <a:rPr lang="en-US" sz="1500" dirty="0" smtClean="0">
                <a:ea typeface="Verdana" pitchFamily="34" charset="0"/>
                <a:cs typeface="Verdana" pitchFamily="34" charset="0"/>
              </a:rPr>
              <a:t>Coordinate the public participation and engagement as part of the proposed Public Private Dialogue and Nigeria Infrastructure PPP summit </a:t>
            </a:r>
            <a:r>
              <a:rPr lang="en-US" sz="1500" dirty="0" err="1" smtClean="0">
                <a:ea typeface="Verdana" pitchFamily="34" charset="0"/>
                <a:cs typeface="Verdana" pitchFamily="34" charset="0"/>
              </a:rPr>
              <a:t>programme</a:t>
            </a:r>
            <a:r>
              <a:rPr lang="en-US" sz="1500" dirty="0" smtClean="0">
                <a:ea typeface="Verdana" pitchFamily="34" charset="0"/>
                <a:cs typeface="Verdana" pitchFamily="34" charset="0"/>
              </a:rPr>
              <a:t>.</a:t>
            </a:r>
          </a:p>
        </p:txBody>
      </p:sp>
      <p:sp>
        <p:nvSpPr>
          <p:cNvPr id="4" name="Rounded Rectangle 4"/>
          <p:cNvSpPr/>
          <p:nvPr/>
        </p:nvSpPr>
        <p:spPr>
          <a:xfrm>
            <a:off x="0" y="274637"/>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solidFill>
                  <a:prstClr val="white"/>
                </a:solidFill>
                <a:latin typeface="Arial" panose="020B0604020202020204" pitchFamily="34" charset="0"/>
                <a:cs typeface="Arial" panose="020B0604020202020204" pitchFamily="34" charset="0"/>
              </a:rPr>
              <a:t>9</a:t>
            </a:r>
            <a:r>
              <a:rPr lang="en-GB" b="1" dirty="0" smtClean="0">
                <a:solidFill>
                  <a:prstClr val="white"/>
                </a:solidFill>
                <a:latin typeface="Arial" panose="020B0604020202020204" pitchFamily="34" charset="0"/>
                <a:cs typeface="Arial" panose="020B0604020202020204" pitchFamily="34" charset="0"/>
              </a:rPr>
              <a:t>. Recommendations</a:t>
            </a:r>
            <a:endParaRPr lang="en-GB" b="1" dirty="0">
              <a:solidFill>
                <a:prstClr val="white"/>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919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55418" y="170873"/>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dirty="0" smtClean="0">
                <a:solidFill>
                  <a:prstClr val="white"/>
                </a:solidFill>
                <a:latin typeface="Arial" panose="020B0604020202020204" pitchFamily="34" charset="0"/>
                <a:cs typeface="Arial" panose="020B0604020202020204" pitchFamily="34" charset="0"/>
              </a:rPr>
              <a:t>Notes</a:t>
            </a:r>
            <a:endParaRPr lang="en-GB" dirty="0">
              <a:solidFill>
                <a:prstClr val="white"/>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574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0" y="269080"/>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endParaRPr lang="en-GB" dirty="0">
              <a:solidFill>
                <a:prstClr val="white"/>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79347" y="4572000"/>
            <a:ext cx="3677160" cy="1815882"/>
          </a:xfrm>
          <a:prstGeom prst="rect">
            <a:avLst/>
          </a:prstGeom>
          <a:noFill/>
        </p:spPr>
        <p:txBody>
          <a:bodyPr wrap="none" rtlCol="0">
            <a:spAutoFit/>
          </a:bodyPr>
          <a:lstStyle/>
          <a:p>
            <a:r>
              <a:rPr lang="en-GB" sz="1600" dirty="0" smtClean="0"/>
              <a:t>The Secretariat</a:t>
            </a:r>
          </a:p>
          <a:p>
            <a:r>
              <a:rPr lang="en-GB" sz="1600" b="1" dirty="0" smtClean="0"/>
              <a:t>Nigeria</a:t>
            </a:r>
            <a:r>
              <a:rPr lang="en-GB" sz="1600" dirty="0" smtClean="0"/>
              <a:t> </a:t>
            </a:r>
            <a:r>
              <a:rPr lang="en-GB" sz="1600" b="1" dirty="0" smtClean="0"/>
              <a:t>Infrastructure PPP Summit Group</a:t>
            </a:r>
          </a:p>
          <a:p>
            <a:r>
              <a:rPr lang="en-GB" sz="1600" dirty="0" smtClean="0"/>
              <a:t>c/o Phillips Consulting Ltd</a:t>
            </a:r>
          </a:p>
          <a:p>
            <a:r>
              <a:rPr lang="en-GB" sz="1600" dirty="0" smtClean="0"/>
              <a:t>NEXIM House</a:t>
            </a:r>
          </a:p>
          <a:p>
            <a:r>
              <a:rPr lang="en-GB" sz="1600" dirty="0" smtClean="0"/>
              <a:t>Abuja FCT</a:t>
            </a:r>
          </a:p>
          <a:p>
            <a:r>
              <a:rPr lang="en-GB" sz="1600" dirty="0" smtClean="0"/>
              <a:t>E: Enquiries@InfrastructurePPP.org</a:t>
            </a:r>
          </a:p>
          <a:p>
            <a:r>
              <a:rPr lang="en-GB" sz="1600" dirty="0" smtClean="0"/>
              <a:t>T: 0803 399 4447 / 0803 471 6061</a:t>
            </a:r>
            <a:endParaRPr lang="en-GB" sz="1600" dirty="0"/>
          </a:p>
        </p:txBody>
      </p:sp>
    </p:spTree>
    <p:extLst>
      <p:ext uri="{BB962C8B-B14F-4D97-AF65-F5344CB8AC3E}">
        <p14:creationId xmlns:p14="http://schemas.microsoft.com/office/powerpoint/2010/main" xmlns="" val="133026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651250" y="30163"/>
            <a:ext cx="549275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ectangle 16"/>
          <p:cNvSpPr/>
          <p:nvPr/>
        </p:nvSpPr>
        <p:spPr>
          <a:xfrm>
            <a:off x="0" y="0"/>
            <a:ext cx="36607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36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1125" y="4416425"/>
            <a:ext cx="159067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175" y="5732463"/>
            <a:ext cx="129698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Rectangle 5"/>
          <p:cNvSpPr>
            <a:spLocks noChangeArrowheads="1"/>
          </p:cNvSpPr>
          <p:nvPr/>
        </p:nvSpPr>
        <p:spPr bwMode="auto">
          <a:xfrm>
            <a:off x="3708400" y="2673350"/>
            <a:ext cx="20161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0000"/>
                </a:solidFill>
                <a:latin typeface="Times New Roman" pitchFamily="18" charset="0"/>
                <a:cs typeface="Times New Roman" pitchFamily="18" charset="0"/>
              </a:rPr>
              <a:t>Bola Ajibola &amp; Co.</a:t>
            </a:r>
            <a:endParaRPr lang="en-GB" altLang="en-US" sz="1800">
              <a:latin typeface="Arial" pitchFamily="34" charset="0"/>
              <a:cs typeface="Arial" pitchFamily="34" charset="0"/>
            </a:endParaRPr>
          </a:p>
        </p:txBody>
      </p:sp>
      <p:pic>
        <p:nvPicPr>
          <p:cNvPr id="1536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81450" y="1125538"/>
            <a:ext cx="1468438"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8" name="Rectangle 10"/>
          <p:cNvSpPr>
            <a:spLocks noChangeArrowheads="1"/>
          </p:cNvSpPr>
          <p:nvPr/>
        </p:nvSpPr>
        <p:spPr bwMode="auto">
          <a:xfrm flipH="1">
            <a:off x="5651500" y="1052513"/>
            <a:ext cx="3408363" cy="15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spcAft>
                <a:spcPts val="600"/>
              </a:spcAft>
              <a:buFontTx/>
              <a:buNone/>
            </a:pPr>
            <a:r>
              <a:rPr lang="en-US" altLang="en-US" sz="1000" dirty="0"/>
              <a:t>With history dating back to the mid 1940’s, Adams &amp; Moore is a top UK professional advisory firm with specialist audit, tax and advisory teams, and a client base that extends beyond Great Britain into mainland Europe, the middle-East, Asia Pacific and Africa from its regionally based offices in London Bridge and </a:t>
            </a:r>
            <a:r>
              <a:rPr lang="en-US" altLang="en-US" sz="1000" dirty="0" err="1"/>
              <a:t>Dartford</a:t>
            </a:r>
            <a:r>
              <a:rPr lang="en-US" altLang="en-US" sz="1000" dirty="0"/>
              <a:t>.</a:t>
            </a:r>
            <a:endParaRPr lang="en-GB" altLang="en-US" sz="1000" dirty="0"/>
          </a:p>
          <a:p>
            <a:pPr algn="just">
              <a:spcBef>
                <a:spcPct val="0"/>
              </a:spcBef>
              <a:buFontTx/>
              <a:buNone/>
            </a:pPr>
            <a:r>
              <a:rPr lang="en-US" altLang="en-US" sz="1000" dirty="0"/>
              <a:t>A&amp;M Transaction &amp; Financial Advisory teams have deep sector experience in Infrastructure, ICT and Human Capital Development.</a:t>
            </a:r>
            <a:endParaRPr lang="en-GB" altLang="en-US" sz="1000" dirty="0"/>
          </a:p>
        </p:txBody>
      </p:sp>
      <p:sp>
        <p:nvSpPr>
          <p:cNvPr id="12" name="Rectangle 11"/>
          <p:cNvSpPr/>
          <p:nvPr/>
        </p:nvSpPr>
        <p:spPr>
          <a:xfrm flipH="1">
            <a:off x="5651500" y="2667000"/>
            <a:ext cx="3444875" cy="1554163"/>
          </a:xfrm>
          <a:prstGeom prst="rect">
            <a:avLst/>
          </a:prstGeom>
        </p:spPr>
        <p:txBody>
          <a:bodyPr>
            <a:spAutoFit/>
          </a:bodyPr>
          <a:lstStyle/>
          <a:p>
            <a:pPr algn="just" eaLnBrk="1" fontAlgn="auto" hangingPunct="1">
              <a:spcBef>
                <a:spcPts val="0"/>
              </a:spcBef>
              <a:spcAft>
                <a:spcPts val="600"/>
              </a:spcAft>
              <a:defRPr/>
            </a:pPr>
            <a:r>
              <a:rPr lang="en-US" sz="1000" dirty="0">
                <a:solidFill>
                  <a:schemeClr val="tx1">
                    <a:lumMod val="95000"/>
                    <a:lumOff val="5000"/>
                  </a:schemeClr>
                </a:solidFill>
                <a:latin typeface="+mn-lt"/>
                <a:cs typeface="Arial" panose="020B0604020202020204" pitchFamily="34" charset="0"/>
              </a:rPr>
              <a:t>Established over 40 years ago, Bola Ajibola &amp; Co is still led by its founder His Excellency, Judge Bola Ajibola (SAN, KBE, CFR, </a:t>
            </a:r>
            <a:r>
              <a:rPr lang="en-US" sz="1000" dirty="0" err="1">
                <a:solidFill>
                  <a:schemeClr val="tx1">
                    <a:lumMod val="95000"/>
                    <a:lumOff val="5000"/>
                  </a:schemeClr>
                </a:solidFill>
                <a:latin typeface="+mn-lt"/>
                <a:cs typeface="Arial" panose="020B0604020202020204" pitchFamily="34" charset="0"/>
              </a:rPr>
              <a:t>D.Litt</a:t>
            </a:r>
            <a:r>
              <a:rPr lang="en-US" sz="1000" dirty="0">
                <a:solidFill>
                  <a:schemeClr val="tx1">
                    <a:lumMod val="95000"/>
                    <a:lumOff val="5000"/>
                  </a:schemeClr>
                </a:solidFill>
                <a:latin typeface="+mn-lt"/>
                <a:cs typeface="Arial" panose="020B0604020202020204" pitchFamily="34" charset="0"/>
              </a:rPr>
              <a:t>) former Minister of Justice and Federal Attorney-General and former Judge at the international Court of Justice at The Hague, whose experience spans decades of local and international legal practice. </a:t>
            </a:r>
          </a:p>
          <a:p>
            <a:pPr algn="just" eaLnBrk="1" fontAlgn="auto" hangingPunct="1">
              <a:spcBef>
                <a:spcPts val="0"/>
              </a:spcBef>
              <a:spcAft>
                <a:spcPts val="0"/>
              </a:spcAft>
              <a:defRPr/>
            </a:pPr>
            <a:r>
              <a:rPr lang="en-US" sz="1000" dirty="0">
                <a:solidFill>
                  <a:schemeClr val="tx1">
                    <a:lumMod val="95000"/>
                    <a:lumOff val="5000"/>
                  </a:schemeClr>
                </a:solidFill>
                <a:latin typeface="+mn-lt"/>
                <a:cs typeface="Arial" panose="020B0604020202020204" pitchFamily="34" charset="0"/>
              </a:rPr>
              <a:t>Bola </a:t>
            </a:r>
            <a:r>
              <a:rPr lang="en-US" sz="1000" dirty="0" err="1">
                <a:solidFill>
                  <a:schemeClr val="tx1">
                    <a:lumMod val="95000"/>
                    <a:lumOff val="5000"/>
                  </a:schemeClr>
                </a:solidFill>
                <a:latin typeface="+mn-lt"/>
                <a:cs typeface="Arial" panose="020B0604020202020204" pitchFamily="34" charset="0"/>
              </a:rPr>
              <a:t>Ajibola</a:t>
            </a:r>
            <a:r>
              <a:rPr lang="en-US" sz="1000" dirty="0">
                <a:solidFill>
                  <a:schemeClr val="tx1">
                    <a:lumMod val="95000"/>
                    <a:lumOff val="5000"/>
                  </a:schemeClr>
                </a:solidFill>
                <a:latin typeface="+mn-lt"/>
                <a:cs typeface="Arial" panose="020B0604020202020204" pitchFamily="34" charset="0"/>
              </a:rPr>
              <a:t> &amp; Co PPP Policy and Legal Advisors have a broad range of experience including deep sector specific expertise in Transport, Power and Education.</a:t>
            </a:r>
          </a:p>
        </p:txBody>
      </p:sp>
      <p:sp>
        <p:nvSpPr>
          <p:cNvPr id="14" name="Rectangle 13"/>
          <p:cNvSpPr/>
          <p:nvPr/>
        </p:nvSpPr>
        <p:spPr>
          <a:xfrm flipH="1">
            <a:off x="5651500" y="4343400"/>
            <a:ext cx="3492500" cy="1246188"/>
          </a:xfrm>
          <a:prstGeom prst="rect">
            <a:avLst/>
          </a:prstGeom>
        </p:spPr>
        <p:txBody>
          <a:bodyPr wrap="square">
            <a:spAutoFit/>
          </a:bodyPr>
          <a:lstStyle/>
          <a:p>
            <a:pPr algn="just" eaLnBrk="1" fontAlgn="auto" hangingPunct="1">
              <a:spcBef>
                <a:spcPts val="0"/>
              </a:spcBef>
              <a:spcAft>
                <a:spcPts val="0"/>
              </a:spcAft>
              <a:defRPr/>
            </a:pPr>
            <a:r>
              <a:rPr lang="en-US" sz="1000" dirty="0" err="1">
                <a:solidFill>
                  <a:schemeClr val="tx1">
                    <a:lumMod val="95000"/>
                    <a:lumOff val="5000"/>
                  </a:schemeClr>
                </a:solidFill>
                <a:latin typeface="+mn-lt"/>
                <a:cs typeface="Arial" panose="020B0604020202020204" pitchFamily="34" charset="0"/>
              </a:rPr>
              <a:t>Dikko</a:t>
            </a:r>
            <a:r>
              <a:rPr lang="en-US" sz="1000" dirty="0">
                <a:solidFill>
                  <a:schemeClr val="tx1">
                    <a:lumMod val="95000"/>
                    <a:lumOff val="5000"/>
                  </a:schemeClr>
                </a:solidFill>
                <a:latin typeface="+mn-lt"/>
                <a:cs typeface="Arial" panose="020B0604020202020204" pitchFamily="34" charset="0"/>
              </a:rPr>
              <a:t> &amp; Mahmoud is a full service law firm with cross-sector experience founded in 1993 by A.B. Mahmoud SAN and Mr. A.B. </a:t>
            </a:r>
            <a:r>
              <a:rPr lang="en-US" sz="1000" dirty="0" err="1">
                <a:solidFill>
                  <a:schemeClr val="tx1">
                    <a:lumMod val="95000"/>
                    <a:lumOff val="5000"/>
                  </a:schemeClr>
                </a:solidFill>
                <a:latin typeface="+mn-lt"/>
                <a:cs typeface="Arial" panose="020B0604020202020204" pitchFamily="34" charset="0"/>
              </a:rPr>
              <a:t>Dikko</a:t>
            </a:r>
            <a:r>
              <a:rPr lang="en-US" sz="1000" dirty="0">
                <a:solidFill>
                  <a:schemeClr val="tx1">
                    <a:lumMod val="95000"/>
                    <a:lumOff val="5000"/>
                  </a:schemeClr>
                </a:solidFill>
                <a:latin typeface="+mn-lt"/>
                <a:cs typeface="Arial" panose="020B0604020202020204" pitchFamily="34" charset="0"/>
              </a:rPr>
              <a:t>, former Attorneys General of Kano and </a:t>
            </a:r>
            <a:r>
              <a:rPr lang="en-US" sz="1000" dirty="0" err="1">
                <a:solidFill>
                  <a:schemeClr val="tx1">
                    <a:lumMod val="95000"/>
                    <a:lumOff val="5000"/>
                  </a:schemeClr>
                </a:solidFill>
                <a:latin typeface="+mn-lt"/>
                <a:cs typeface="Arial" panose="020B0604020202020204" pitchFamily="34" charset="0"/>
              </a:rPr>
              <a:t>Kebbi</a:t>
            </a:r>
            <a:r>
              <a:rPr lang="en-US" sz="1000" dirty="0">
                <a:solidFill>
                  <a:schemeClr val="tx1">
                    <a:lumMod val="95000"/>
                    <a:lumOff val="5000"/>
                  </a:schemeClr>
                </a:solidFill>
                <a:latin typeface="+mn-lt"/>
                <a:cs typeface="Arial" panose="020B0604020202020204" pitchFamily="34" charset="0"/>
              </a:rPr>
              <a:t> States respectively. </a:t>
            </a:r>
          </a:p>
          <a:p>
            <a:pPr algn="just" eaLnBrk="1" fontAlgn="auto" hangingPunct="1">
              <a:spcBef>
                <a:spcPts val="600"/>
              </a:spcBef>
              <a:spcAft>
                <a:spcPts val="600"/>
              </a:spcAft>
              <a:defRPr/>
            </a:pPr>
            <a:r>
              <a:rPr lang="en-US" sz="1000" dirty="0" err="1">
                <a:solidFill>
                  <a:schemeClr val="tx1">
                    <a:lumMod val="95000"/>
                    <a:lumOff val="5000"/>
                  </a:schemeClr>
                </a:solidFill>
                <a:latin typeface="+mn-lt"/>
                <a:cs typeface="Arial" panose="020B0604020202020204" pitchFamily="34" charset="0"/>
              </a:rPr>
              <a:t>Dikko</a:t>
            </a:r>
            <a:r>
              <a:rPr lang="en-US" sz="1000" dirty="0">
                <a:solidFill>
                  <a:schemeClr val="tx1">
                    <a:lumMod val="95000"/>
                    <a:lumOff val="5000"/>
                  </a:schemeClr>
                </a:solidFill>
                <a:latin typeface="+mn-lt"/>
                <a:cs typeface="Arial" panose="020B0604020202020204" pitchFamily="34" charset="0"/>
              </a:rPr>
              <a:t> &amp; Mahmoud are Specialist Legal Advisers with experience in a broad range of sectors including Public sector, Financial Services, Education, Health and Oil &amp; Gas.</a:t>
            </a:r>
          </a:p>
        </p:txBody>
      </p:sp>
      <p:sp>
        <p:nvSpPr>
          <p:cNvPr id="15" name="Rectangle 14"/>
          <p:cNvSpPr/>
          <p:nvPr/>
        </p:nvSpPr>
        <p:spPr>
          <a:xfrm flipH="1">
            <a:off x="5651500" y="5730875"/>
            <a:ext cx="3492500" cy="938213"/>
          </a:xfrm>
          <a:prstGeom prst="rect">
            <a:avLst/>
          </a:prstGeom>
        </p:spPr>
        <p:txBody>
          <a:bodyPr wrap="square">
            <a:spAutoFit/>
          </a:bodyPr>
          <a:lstStyle/>
          <a:p>
            <a:pPr algn="just" eaLnBrk="1" fontAlgn="auto" hangingPunct="1">
              <a:spcBef>
                <a:spcPts val="0"/>
              </a:spcBef>
              <a:spcAft>
                <a:spcPts val="600"/>
              </a:spcAft>
              <a:defRPr/>
            </a:pPr>
            <a:r>
              <a:rPr lang="en-US" sz="1000" dirty="0">
                <a:solidFill>
                  <a:schemeClr val="tx1">
                    <a:lumMod val="95000"/>
                    <a:lumOff val="5000"/>
                  </a:schemeClr>
                </a:solidFill>
                <a:latin typeface="+mn-lt"/>
                <a:cs typeface="Arial" panose="020B0604020202020204" pitchFamily="34" charset="0"/>
              </a:rPr>
              <a:t>The NESG is a convener of public-private dialogue, and one of Nigeria’s most influential think tanks. </a:t>
            </a:r>
          </a:p>
          <a:p>
            <a:pPr algn="just" eaLnBrk="1" fontAlgn="auto" hangingPunct="1">
              <a:spcBef>
                <a:spcPts val="0"/>
              </a:spcBef>
              <a:spcAft>
                <a:spcPts val="0"/>
              </a:spcAft>
              <a:defRPr/>
            </a:pPr>
            <a:r>
              <a:rPr lang="en-US" sz="1000" dirty="0">
                <a:solidFill>
                  <a:schemeClr val="tx1">
                    <a:lumMod val="95000"/>
                    <a:lumOff val="5000"/>
                  </a:schemeClr>
                </a:solidFill>
                <a:latin typeface="+mn-lt"/>
                <a:cs typeface="Arial" panose="020B0604020202020204" pitchFamily="34" charset="0"/>
              </a:rPr>
              <a:t>Composed of 7 Policy Commissions, the NESG works to engage government, private sector, and civil society on key development issues and economic policies in Nigeria.</a:t>
            </a:r>
          </a:p>
        </p:txBody>
      </p:sp>
      <p:sp>
        <p:nvSpPr>
          <p:cNvPr id="18" name="Rounded Rectangle 4"/>
          <p:cNvSpPr/>
          <p:nvPr/>
        </p:nvSpPr>
        <p:spPr>
          <a:xfrm>
            <a:off x="0" y="176213"/>
            <a:ext cx="6408738" cy="381000"/>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GB" b="1" dirty="0" smtClean="0">
                <a:latin typeface="Arial" panose="020B0604020202020204" pitchFamily="34" charset="0"/>
                <a:cs typeface="Arial" panose="020B0604020202020204" pitchFamily="34" charset="0"/>
              </a:rPr>
              <a:t>Summit </a:t>
            </a:r>
            <a:r>
              <a:rPr lang="en-GB" b="1" dirty="0">
                <a:latin typeface="Arial" panose="020B0604020202020204" pitchFamily="34" charset="0"/>
                <a:cs typeface="Arial" panose="020B0604020202020204" pitchFamily="34" charset="0"/>
              </a:rPr>
              <a:t>Convenors</a:t>
            </a:r>
          </a:p>
        </p:txBody>
      </p:sp>
      <p:sp>
        <p:nvSpPr>
          <p:cNvPr id="2" name="Rectangle 1"/>
          <p:cNvSpPr/>
          <p:nvPr/>
        </p:nvSpPr>
        <p:spPr>
          <a:xfrm>
            <a:off x="93663" y="690563"/>
            <a:ext cx="3270250" cy="2308225"/>
          </a:xfrm>
          <a:prstGeom prst="rect">
            <a:avLst/>
          </a:prstGeom>
        </p:spPr>
        <p:txBody>
          <a:bodyPr>
            <a:spAutoFit/>
          </a:bodyPr>
          <a:lstStyle/>
          <a:p>
            <a:pPr eaLnBrk="1" fontAlgn="auto" hangingPunct="1">
              <a:spcBef>
                <a:spcPts val="0"/>
              </a:spcBef>
              <a:spcAft>
                <a:spcPts val="0"/>
              </a:spcAft>
              <a:defRPr/>
            </a:pPr>
            <a:r>
              <a:rPr lang="en-US" sz="1200" dirty="0">
                <a:solidFill>
                  <a:schemeClr val="tx1">
                    <a:lumMod val="95000"/>
                    <a:lumOff val="5000"/>
                  </a:schemeClr>
                </a:solidFill>
                <a:latin typeface="Arial" panose="020B0604020202020204" pitchFamily="34" charset="0"/>
                <a:cs typeface="Arial" panose="020B0604020202020204" pitchFamily="34" charset="0"/>
              </a:rPr>
              <a:t>Adams &amp; Moore, Bola </a:t>
            </a:r>
            <a:r>
              <a:rPr lang="en-US" sz="1200" dirty="0" err="1">
                <a:solidFill>
                  <a:schemeClr val="tx1">
                    <a:lumMod val="95000"/>
                    <a:lumOff val="5000"/>
                  </a:schemeClr>
                </a:solidFill>
                <a:latin typeface="Arial" panose="020B0604020202020204" pitchFamily="34" charset="0"/>
                <a:cs typeface="Arial" panose="020B0604020202020204" pitchFamily="34" charset="0"/>
              </a:rPr>
              <a:t>Ajibola</a:t>
            </a:r>
            <a:r>
              <a:rPr lang="en-US" sz="1200" dirty="0">
                <a:solidFill>
                  <a:schemeClr val="tx1">
                    <a:lumMod val="95000"/>
                    <a:lumOff val="5000"/>
                  </a:schemeClr>
                </a:solidFill>
                <a:latin typeface="Arial" panose="020B0604020202020204" pitchFamily="34" charset="0"/>
                <a:cs typeface="Arial" panose="020B0604020202020204" pitchFamily="34" charset="0"/>
              </a:rPr>
              <a:t> &amp; Co, </a:t>
            </a:r>
            <a:r>
              <a:rPr lang="en-US" sz="1200" dirty="0" err="1">
                <a:solidFill>
                  <a:schemeClr val="tx1">
                    <a:lumMod val="95000"/>
                    <a:lumOff val="5000"/>
                  </a:schemeClr>
                </a:solidFill>
                <a:latin typeface="Arial" panose="020B0604020202020204" pitchFamily="34" charset="0"/>
                <a:cs typeface="Arial" panose="020B0604020202020204" pitchFamily="34" charset="0"/>
              </a:rPr>
              <a:t>Dikko</a:t>
            </a:r>
            <a:r>
              <a:rPr lang="en-US" sz="1200" dirty="0">
                <a:solidFill>
                  <a:schemeClr val="tx1">
                    <a:lumMod val="95000"/>
                    <a:lumOff val="5000"/>
                  </a:schemeClr>
                </a:solidFill>
                <a:latin typeface="Arial" panose="020B0604020202020204" pitchFamily="34" charset="0"/>
                <a:cs typeface="Arial" panose="020B0604020202020204" pitchFamily="34" charset="0"/>
              </a:rPr>
              <a:t> &amp; Mahmoud and the Infrastructure &amp; Human Capital Development Policy Commissions of the Nigeria Economic Summit Group are working with the Federal Government to develop, publish and facilitate commitment from key ecosystem players for the delivery of sector specific roadmaps in four critical areas – Power, Transport, Health &amp; Agriculture that will be launched for public consultation at the 2015 Infrastructure PPP Summit.</a:t>
            </a:r>
          </a:p>
        </p:txBody>
      </p:sp>
      <p:cxnSp>
        <p:nvCxnSpPr>
          <p:cNvPr id="5" name="Straight Connector 4"/>
          <p:cNvCxnSpPr/>
          <p:nvPr/>
        </p:nvCxnSpPr>
        <p:spPr>
          <a:xfrm>
            <a:off x="684213" y="3068638"/>
            <a:ext cx="2159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3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r="7112"/>
          <a:stretch>
            <a:fillRect/>
          </a:stretch>
        </p:blipFill>
        <p:spPr bwMode="auto">
          <a:xfrm>
            <a:off x="7019925" y="96838"/>
            <a:ext cx="187325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4595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743" y="545345"/>
            <a:ext cx="1909497" cy="553998"/>
          </a:xfrm>
          <a:prstGeom prst="rect">
            <a:avLst/>
          </a:prstGeom>
        </p:spPr>
        <p:txBody>
          <a:bodyPr wrap="none">
            <a:spAutoFit/>
          </a:bodyPr>
          <a:lstStyle/>
          <a:p>
            <a:pPr>
              <a:spcAft>
                <a:spcPct val="0"/>
              </a:spcAft>
            </a:pPr>
            <a:r>
              <a:rPr lang="en-US" altLang="en-US" sz="3000" dirty="0" smtClean="0">
                <a:latin typeface="Verdana" pitchFamily="34" charset="0"/>
                <a:ea typeface="Verdana" pitchFamily="34" charset="0"/>
                <a:cs typeface="Verdana" pitchFamily="34" charset="0"/>
              </a:rPr>
              <a:t>Contents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705600" y="431006"/>
            <a:ext cx="187325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7"/>
          <p:cNvSpPr txBox="1">
            <a:spLocks/>
          </p:cNvSpPr>
          <p:nvPr/>
        </p:nvSpPr>
        <p:spPr>
          <a:xfrm>
            <a:off x="1219200" y="1752600"/>
            <a:ext cx="6934200" cy="383698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63"/>
              </a:spcAft>
              <a:tabLst>
                <a:tab pos="349250" algn="l"/>
              </a:tabLst>
              <a:defRPr/>
            </a:pPr>
            <a:endParaRPr lang="en-GB" sz="2000" dirty="0">
              <a:solidFill>
                <a:schemeClr val="tx1"/>
              </a:solidFill>
              <a:latin typeface="Verdana" pitchFamily="34" charset="0"/>
              <a:ea typeface="Verdana" pitchFamily="34" charset="0"/>
              <a:cs typeface="Verdana" pitchFamily="34" charset="0"/>
            </a:endParaRPr>
          </a:p>
          <a:p>
            <a:pPr algn="l">
              <a:spcAft>
                <a:spcPts val="663"/>
              </a:spcAft>
              <a:buFont typeface="Arial" pitchFamily="34" charset="0"/>
              <a:buAutoNum type="arabicPeriod"/>
              <a:tabLst>
                <a:tab pos="349250" algn="l"/>
              </a:tabLst>
              <a:defRPr/>
            </a:pPr>
            <a:endParaRPr lang="en-GB" sz="2000" dirty="0">
              <a:solidFill>
                <a:schemeClr val="tx1"/>
              </a:solidFill>
              <a:latin typeface="Verdana" pitchFamily="34" charset="0"/>
              <a:ea typeface="Verdana" pitchFamily="34" charset="0"/>
              <a:cs typeface="Verdana" pitchFamily="34" charset="0"/>
            </a:endParaRPr>
          </a:p>
          <a:p>
            <a:pPr algn="l">
              <a:spcAft>
                <a:spcPts val="663"/>
              </a:spcAft>
              <a:buFont typeface="Arial" pitchFamily="34" charset="0"/>
              <a:buAutoNum type="arabicPeriod"/>
              <a:tabLst>
                <a:tab pos="349250" algn="l"/>
              </a:tabLst>
              <a:defRPr/>
            </a:pPr>
            <a:endParaRPr lang="en-GB" sz="2000" dirty="0">
              <a:solidFill>
                <a:schemeClr val="tx1"/>
              </a:solidFill>
              <a:latin typeface="Verdana" pitchFamily="34" charset="0"/>
              <a:ea typeface="Verdana" pitchFamily="34" charset="0"/>
              <a:cs typeface="Verdana" pitchFamily="34" charset="0"/>
            </a:endParaRPr>
          </a:p>
          <a:p>
            <a:pPr algn="l">
              <a:spcAft>
                <a:spcPts val="663"/>
              </a:spcAft>
              <a:buFont typeface="Arial" pitchFamily="34" charset="0"/>
              <a:buAutoNum type="arabicPeriod"/>
              <a:tabLst>
                <a:tab pos="349250" algn="l"/>
              </a:tabLst>
              <a:defRPr/>
            </a:pPr>
            <a:endParaRPr lang="en-US" altLang="en-US" sz="2000" dirty="0">
              <a:solidFill>
                <a:schemeClr val="tx1"/>
              </a:solidFill>
            </a:endParaRPr>
          </a:p>
        </p:txBody>
      </p:sp>
      <p:sp>
        <p:nvSpPr>
          <p:cNvPr id="2" name="Rectangle 1"/>
          <p:cNvSpPr/>
          <p:nvPr/>
        </p:nvSpPr>
        <p:spPr>
          <a:xfrm>
            <a:off x="914400" y="1455383"/>
            <a:ext cx="6934200" cy="3303468"/>
          </a:xfrm>
          <a:prstGeom prst="rect">
            <a:avLst/>
          </a:prstGeom>
        </p:spPr>
        <p:txBody>
          <a:bodyPr wrap="square">
            <a:spAutoFit/>
          </a:bodyPr>
          <a:lstStyle/>
          <a:p>
            <a:pPr>
              <a:spcAft>
                <a:spcPts val="663"/>
              </a:spcAft>
              <a:buFont typeface="Arial" pitchFamily="34" charset="0"/>
              <a:buAutoNum type="arabicPeriod"/>
              <a:tabLst>
                <a:tab pos="349250" algn="l"/>
              </a:tabLst>
              <a:defRPr/>
            </a:pPr>
            <a:r>
              <a:rPr lang="en-GB" altLang="en-US" dirty="0">
                <a:ea typeface="Verdana" pitchFamily="34" charset="0"/>
                <a:cs typeface="Verdana" pitchFamily="34" charset="0"/>
              </a:rPr>
              <a:t> </a:t>
            </a:r>
            <a:r>
              <a:rPr lang="en-GB" altLang="en-US" dirty="0" smtClean="0">
                <a:ea typeface="Verdana" pitchFamily="34" charset="0"/>
                <a:cs typeface="Verdana" pitchFamily="34" charset="0"/>
              </a:rPr>
              <a:t>  Background </a:t>
            </a:r>
            <a:r>
              <a:rPr lang="en-GB" altLang="en-US" dirty="0">
                <a:ea typeface="Verdana" pitchFamily="34" charset="0"/>
                <a:cs typeface="Verdana" pitchFamily="34" charset="0"/>
              </a:rPr>
              <a:t>&amp; Context</a:t>
            </a:r>
          </a:p>
          <a:p>
            <a:pPr>
              <a:spcAft>
                <a:spcPts val="663"/>
              </a:spcAft>
              <a:buFont typeface="Arial" pitchFamily="34" charset="0"/>
              <a:buAutoNum type="arabicPeriod"/>
              <a:tabLst>
                <a:tab pos="349250" algn="l"/>
              </a:tabLst>
              <a:defRPr/>
            </a:pPr>
            <a:r>
              <a:rPr lang="en-GB" dirty="0">
                <a:ea typeface="Verdana" pitchFamily="34" charset="0"/>
                <a:cs typeface="Verdana" pitchFamily="34" charset="0"/>
              </a:rPr>
              <a:t>   </a:t>
            </a:r>
            <a:r>
              <a:rPr lang="en-US" altLang="en-US" dirty="0">
                <a:ea typeface="Verdana" pitchFamily="34" charset="0"/>
                <a:cs typeface="Verdana" pitchFamily="34" charset="0"/>
              </a:rPr>
              <a:t>Summit Objectives</a:t>
            </a:r>
            <a:r>
              <a:rPr lang="en-GB" dirty="0">
                <a:ea typeface="Verdana" pitchFamily="34" charset="0"/>
                <a:cs typeface="Verdana" pitchFamily="34" charset="0"/>
              </a:rPr>
              <a:t>   </a:t>
            </a:r>
          </a:p>
          <a:p>
            <a:pPr>
              <a:spcAft>
                <a:spcPts val="663"/>
              </a:spcAft>
              <a:buFont typeface="Arial" pitchFamily="34" charset="0"/>
              <a:buAutoNum type="arabicPeriod"/>
              <a:tabLst>
                <a:tab pos="349250" algn="l"/>
              </a:tabLst>
              <a:defRPr/>
            </a:pPr>
            <a:r>
              <a:rPr lang="en-GB" dirty="0" smtClean="0">
                <a:ea typeface="Verdana" pitchFamily="34" charset="0"/>
                <a:cs typeface="Verdana" pitchFamily="34" charset="0"/>
              </a:rPr>
              <a:t>   Project Timelines</a:t>
            </a:r>
            <a:endParaRPr lang="en-GB" dirty="0">
              <a:ea typeface="Verdana" pitchFamily="34" charset="0"/>
              <a:cs typeface="Verdana" pitchFamily="34" charset="0"/>
            </a:endParaRPr>
          </a:p>
          <a:p>
            <a:pPr>
              <a:spcAft>
                <a:spcPts val="663"/>
              </a:spcAft>
              <a:buFont typeface="Arial" pitchFamily="34" charset="0"/>
              <a:buAutoNum type="arabicPeriod"/>
              <a:tabLst>
                <a:tab pos="349250" algn="l"/>
              </a:tabLst>
              <a:defRPr/>
            </a:pPr>
            <a:r>
              <a:rPr lang="en-GB" dirty="0">
                <a:ea typeface="Verdana" pitchFamily="34" charset="0"/>
                <a:cs typeface="Verdana" pitchFamily="34" charset="0"/>
              </a:rPr>
              <a:t>   Pre-Summit Workshop in Numbers</a:t>
            </a:r>
          </a:p>
          <a:p>
            <a:pPr>
              <a:spcAft>
                <a:spcPts val="663"/>
              </a:spcAft>
              <a:buFont typeface="Arial" pitchFamily="34" charset="0"/>
              <a:buAutoNum type="arabicPeriod"/>
              <a:tabLst>
                <a:tab pos="349250" algn="l"/>
              </a:tabLst>
              <a:defRPr/>
            </a:pPr>
            <a:r>
              <a:rPr lang="en-GB" dirty="0" smtClean="0">
                <a:ea typeface="Verdana" pitchFamily="34" charset="0"/>
                <a:cs typeface="Verdana" pitchFamily="34" charset="0"/>
              </a:rPr>
              <a:t>   Key Questions</a:t>
            </a:r>
            <a:endParaRPr lang="en-GB" dirty="0">
              <a:ea typeface="Verdana" pitchFamily="34" charset="0"/>
              <a:cs typeface="Verdana" pitchFamily="34" charset="0"/>
            </a:endParaRPr>
          </a:p>
          <a:p>
            <a:pPr>
              <a:spcAft>
                <a:spcPts val="663"/>
              </a:spcAft>
              <a:buFont typeface="Arial" pitchFamily="34" charset="0"/>
              <a:buAutoNum type="arabicPeriod"/>
              <a:tabLst>
                <a:tab pos="349250" algn="l"/>
              </a:tabLst>
              <a:defRPr/>
            </a:pPr>
            <a:r>
              <a:rPr lang="en-GB" dirty="0">
                <a:ea typeface="Verdana" pitchFamily="34" charset="0"/>
                <a:cs typeface="Verdana" pitchFamily="34" charset="0"/>
              </a:rPr>
              <a:t>   </a:t>
            </a:r>
            <a:r>
              <a:rPr lang="en-GB" dirty="0" smtClean="0">
                <a:ea typeface="Verdana" pitchFamily="34" charset="0"/>
                <a:cs typeface="Verdana" pitchFamily="34" charset="0"/>
              </a:rPr>
              <a:t>Key Findings</a:t>
            </a:r>
            <a:endParaRPr lang="en-GB" dirty="0">
              <a:ea typeface="Verdana" pitchFamily="34" charset="0"/>
              <a:cs typeface="Verdana" pitchFamily="34" charset="0"/>
            </a:endParaRPr>
          </a:p>
          <a:p>
            <a:pPr>
              <a:spcAft>
                <a:spcPts val="663"/>
              </a:spcAft>
              <a:buFont typeface="Arial" pitchFamily="34" charset="0"/>
              <a:buAutoNum type="arabicPeriod"/>
              <a:tabLst>
                <a:tab pos="349250" algn="l"/>
              </a:tabLst>
              <a:defRPr/>
            </a:pPr>
            <a:r>
              <a:rPr lang="en-GB" dirty="0">
                <a:ea typeface="Verdana" pitchFamily="34" charset="0"/>
                <a:cs typeface="Verdana" pitchFamily="34" charset="0"/>
              </a:rPr>
              <a:t>  </a:t>
            </a:r>
            <a:r>
              <a:rPr lang="en-GB" dirty="0" smtClean="0">
                <a:ea typeface="Verdana" pitchFamily="34" charset="0"/>
                <a:cs typeface="Verdana" pitchFamily="34" charset="0"/>
              </a:rPr>
              <a:t> Sector Review</a:t>
            </a:r>
          </a:p>
          <a:p>
            <a:pPr>
              <a:spcAft>
                <a:spcPts val="663"/>
              </a:spcAft>
              <a:buFont typeface="Arial" pitchFamily="34" charset="0"/>
              <a:buAutoNum type="arabicPeriod"/>
              <a:tabLst>
                <a:tab pos="349250" algn="l"/>
              </a:tabLst>
              <a:defRPr/>
            </a:pPr>
            <a:r>
              <a:rPr lang="en-GB" dirty="0" smtClean="0">
                <a:ea typeface="Verdana" pitchFamily="34" charset="0"/>
                <a:cs typeface="Verdana" pitchFamily="34" charset="0"/>
              </a:rPr>
              <a:t>   Conclusions</a:t>
            </a:r>
            <a:endParaRPr lang="en-GB" dirty="0">
              <a:ea typeface="Verdana" pitchFamily="34" charset="0"/>
              <a:cs typeface="Verdana" pitchFamily="34" charset="0"/>
            </a:endParaRPr>
          </a:p>
          <a:p>
            <a:pPr>
              <a:spcAft>
                <a:spcPts val="663"/>
              </a:spcAft>
              <a:buFont typeface="Arial" pitchFamily="34" charset="0"/>
              <a:buAutoNum type="arabicPeriod"/>
              <a:tabLst>
                <a:tab pos="349250" algn="l"/>
              </a:tabLst>
              <a:defRPr/>
            </a:pPr>
            <a:r>
              <a:rPr lang="en-GB" dirty="0">
                <a:ea typeface="Verdana" pitchFamily="34" charset="0"/>
                <a:cs typeface="Verdana" pitchFamily="34" charset="0"/>
              </a:rPr>
              <a:t> </a:t>
            </a:r>
            <a:r>
              <a:rPr lang="en-GB" dirty="0" smtClean="0">
                <a:ea typeface="Verdana" pitchFamily="34" charset="0"/>
                <a:cs typeface="Verdana" pitchFamily="34" charset="0"/>
              </a:rPr>
              <a:t>  Recommendations</a:t>
            </a:r>
            <a:endParaRPr lang="en-US" dirty="0"/>
          </a:p>
        </p:txBody>
      </p:sp>
    </p:spTree>
    <p:extLst>
      <p:ext uri="{BB962C8B-B14F-4D97-AF65-F5344CB8AC3E}">
        <p14:creationId xmlns:p14="http://schemas.microsoft.com/office/powerpoint/2010/main" xmlns="" val="409855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16200000">
            <a:off x="3648076" y="933450"/>
            <a:ext cx="2305050" cy="9601199"/>
          </a:xfrm>
          <a:prstGeom prst="downArrow">
            <a:avLst>
              <a:gd name="adj1" fmla="val 71932"/>
              <a:gd name="adj2" fmla="val 3091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 name="Picture 2"/>
          <p:cNvPicPr>
            <a:picLocks noChangeAspect="1" noChangeArrowheads="1"/>
          </p:cNvPicPr>
          <p:nvPr/>
        </p:nvPicPr>
        <p:blipFill rotWithShape="1">
          <a:blip r:embed="rId2" cstate="print"/>
          <a:srcRect r="12236"/>
          <a:stretch/>
        </p:blipFill>
        <p:spPr bwMode="auto">
          <a:xfrm>
            <a:off x="179388" y="620713"/>
            <a:ext cx="4641850" cy="329565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79388" y="3916363"/>
            <a:ext cx="4641850" cy="661987"/>
          </a:xfrm>
          <a:prstGeom prst="rect">
            <a:avLst/>
          </a:prstGeom>
          <a:solidFill>
            <a:srgbClr val="00B0F0"/>
          </a:solidFill>
          <a:ln>
            <a:noFill/>
          </a:ln>
        </p:spPr>
        <p:txBody>
          <a:bodyPr>
            <a:spAutoFit/>
          </a:bodyPr>
          <a:lstStyle/>
          <a:p>
            <a:pPr algn="ctr" eaLnBrk="1" fontAlgn="auto" hangingPunct="1">
              <a:spcBef>
                <a:spcPts val="0"/>
              </a:spcBef>
              <a:spcAft>
                <a:spcPts val="0"/>
              </a:spcAft>
              <a:defRPr/>
            </a:pPr>
            <a:r>
              <a:rPr lang="en-GB" sz="1600" b="1" dirty="0">
                <a:solidFill>
                  <a:schemeClr val="bg1"/>
                </a:solidFill>
                <a:latin typeface="+mn-lt"/>
              </a:rPr>
              <a:t>His Excellency </a:t>
            </a:r>
            <a:r>
              <a:rPr lang="en-GB" sz="1600" b="1" dirty="0" err="1">
                <a:solidFill>
                  <a:schemeClr val="bg1"/>
                </a:solidFill>
                <a:latin typeface="+mn-lt"/>
              </a:rPr>
              <a:t>Prof.</a:t>
            </a:r>
            <a:r>
              <a:rPr lang="en-GB" sz="1600" b="1" dirty="0">
                <a:solidFill>
                  <a:schemeClr val="bg1"/>
                </a:solidFill>
                <a:latin typeface="+mn-lt"/>
              </a:rPr>
              <a:t> </a:t>
            </a:r>
            <a:r>
              <a:rPr lang="en-GB" sz="1600" b="1" dirty="0" err="1">
                <a:solidFill>
                  <a:schemeClr val="bg1"/>
                </a:solidFill>
                <a:latin typeface="+mn-lt"/>
              </a:rPr>
              <a:t>Yemi</a:t>
            </a:r>
            <a:r>
              <a:rPr lang="en-GB" sz="1600" b="1" dirty="0">
                <a:solidFill>
                  <a:schemeClr val="bg1"/>
                </a:solidFill>
                <a:latin typeface="+mn-lt"/>
              </a:rPr>
              <a:t> </a:t>
            </a:r>
            <a:r>
              <a:rPr lang="en-GB" sz="1600" b="1" dirty="0" err="1">
                <a:solidFill>
                  <a:schemeClr val="bg1"/>
                </a:solidFill>
                <a:latin typeface="+mn-lt"/>
              </a:rPr>
              <a:t>Osinbajo</a:t>
            </a:r>
            <a:r>
              <a:rPr lang="en-GB" sz="1600" b="1" dirty="0">
                <a:solidFill>
                  <a:schemeClr val="bg1"/>
                </a:solidFill>
                <a:latin typeface="+mn-lt"/>
              </a:rPr>
              <a:t> </a:t>
            </a:r>
            <a:r>
              <a:rPr lang="en-GB" sz="1100" dirty="0">
                <a:latin typeface="+mn-lt"/>
              </a:rPr>
              <a:t>SAN</a:t>
            </a:r>
          </a:p>
          <a:p>
            <a:pPr algn="ctr" eaLnBrk="1" fontAlgn="auto" hangingPunct="1">
              <a:spcBef>
                <a:spcPts val="0"/>
              </a:spcBef>
              <a:spcAft>
                <a:spcPts val="0"/>
              </a:spcAft>
              <a:defRPr/>
            </a:pPr>
            <a:r>
              <a:rPr lang="en-GB" sz="1050" b="1" dirty="0">
                <a:latin typeface="+mn-lt"/>
              </a:rPr>
              <a:t>Vice President, Federal Republic of Nigeria</a:t>
            </a:r>
          </a:p>
          <a:p>
            <a:pPr algn="ctr" eaLnBrk="1" fontAlgn="auto" hangingPunct="1">
              <a:spcBef>
                <a:spcPts val="0"/>
              </a:spcBef>
              <a:spcAft>
                <a:spcPts val="0"/>
              </a:spcAft>
              <a:defRPr/>
            </a:pPr>
            <a:r>
              <a:rPr lang="en-GB" sz="1050" b="1" dirty="0">
                <a:latin typeface="+mn-lt"/>
              </a:rPr>
              <a:t>Chairman, National Economic Council</a:t>
            </a:r>
          </a:p>
        </p:txBody>
      </p:sp>
      <p:sp>
        <p:nvSpPr>
          <p:cNvPr id="7174" name="Text Box 2"/>
          <p:cNvSpPr txBox="1">
            <a:spLocks noChangeArrowheads="1"/>
          </p:cNvSpPr>
          <p:nvPr/>
        </p:nvSpPr>
        <p:spPr bwMode="auto">
          <a:xfrm>
            <a:off x="152400" y="4986338"/>
            <a:ext cx="4679950" cy="139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ts val="500"/>
              </a:spcBef>
              <a:buFontTx/>
              <a:buNone/>
            </a:pPr>
            <a:r>
              <a:rPr lang="en-GB" altLang="en-US" sz="1600" dirty="0">
                <a:latin typeface="+mn-lt"/>
              </a:rPr>
              <a:t>This summit is about charting the way forward in </a:t>
            </a:r>
            <a:r>
              <a:rPr lang="en-GB" altLang="en-US" sz="1600" dirty="0" smtClean="0">
                <a:latin typeface="+mn-lt"/>
              </a:rPr>
              <a:t>critical </a:t>
            </a:r>
            <a:r>
              <a:rPr lang="en-GB" altLang="en-US" sz="1600" dirty="0">
                <a:latin typeface="+mn-lt"/>
              </a:rPr>
              <a:t>sectors and establishing a private-sector led community of practice charged with working in collaboration with government across all levels; that will ensure the successful implementation of these roadmaps.</a:t>
            </a:r>
            <a:endParaRPr lang="en-US" altLang="en-US" sz="1600" dirty="0">
              <a:latin typeface="+mn-lt"/>
            </a:endParaRPr>
          </a:p>
        </p:txBody>
      </p:sp>
      <p:sp>
        <p:nvSpPr>
          <p:cNvPr id="13" name="Rounded Rectangle 4"/>
          <p:cNvSpPr/>
          <p:nvPr/>
        </p:nvSpPr>
        <p:spPr>
          <a:xfrm>
            <a:off x="0" y="101600"/>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GB" b="1" dirty="0">
                <a:latin typeface="Arial" panose="020B0604020202020204" pitchFamily="34" charset="0"/>
                <a:cs typeface="Arial" panose="020B0604020202020204" pitchFamily="34" charset="0"/>
              </a:rPr>
              <a:t>1. Background &amp; Context</a:t>
            </a:r>
          </a:p>
        </p:txBody>
      </p:sp>
      <p:sp>
        <p:nvSpPr>
          <p:cNvPr id="4" name="TextBox 3"/>
          <p:cNvSpPr txBox="1"/>
          <p:nvPr/>
        </p:nvSpPr>
        <p:spPr>
          <a:xfrm>
            <a:off x="4956175" y="1219200"/>
            <a:ext cx="3883025" cy="6086282"/>
          </a:xfrm>
          <a:prstGeom prst="rect">
            <a:avLst/>
          </a:prstGeom>
          <a:noFill/>
        </p:spPr>
        <p:txBody>
          <a:bodyPr wrap="square">
            <a:spAutoFit/>
          </a:bodyPr>
          <a:lstStyle/>
          <a:p>
            <a:pPr marL="285750" indent="-285750" algn="just" eaLnBrk="1" fontAlgn="auto" hangingPunct="1">
              <a:spcBef>
                <a:spcPts val="0"/>
              </a:spcBef>
              <a:spcAft>
                <a:spcPts val="0"/>
              </a:spcAft>
              <a:buClr>
                <a:srgbClr val="FFC000"/>
              </a:buClr>
              <a:buFont typeface="Wingdings" panose="05000000000000000000" pitchFamily="2" charset="2"/>
              <a:buChar char="§"/>
              <a:defRPr/>
            </a:pPr>
            <a:r>
              <a:rPr lang="en-GB" sz="1700" dirty="0"/>
              <a:t>Nigeria is Africa’s largest economy but its Infrastructure deficit in critical areas is holding back its true economic potential</a:t>
            </a:r>
            <a:r>
              <a:rPr lang="en-GB" sz="1700" dirty="0" smtClean="0"/>
              <a:t>.</a:t>
            </a:r>
          </a:p>
          <a:p>
            <a:pPr marL="285750" indent="-285750" algn="just" eaLnBrk="1" fontAlgn="auto" hangingPunct="1">
              <a:spcBef>
                <a:spcPts val="0"/>
              </a:spcBef>
              <a:spcAft>
                <a:spcPts val="0"/>
              </a:spcAft>
              <a:buClr>
                <a:srgbClr val="FFC000"/>
              </a:buClr>
              <a:buFont typeface="Wingdings" panose="05000000000000000000" pitchFamily="2" charset="2"/>
              <a:buChar char="§"/>
              <a:defRPr/>
            </a:pPr>
            <a:endParaRPr lang="en-GB" sz="1700" dirty="0"/>
          </a:p>
          <a:p>
            <a:pPr marL="285750" indent="-285750" algn="just">
              <a:buClr>
                <a:srgbClr val="FFC000"/>
              </a:buClr>
              <a:buFont typeface="Wingdings" panose="05000000000000000000" pitchFamily="2" charset="2"/>
              <a:buChar char="§"/>
              <a:defRPr/>
            </a:pPr>
            <a:r>
              <a:rPr lang="en-US" sz="1700" b="1" dirty="0">
                <a:ea typeface="Verdana" pitchFamily="34" charset="0"/>
                <a:cs typeface="Verdana" pitchFamily="34" charset="0"/>
              </a:rPr>
              <a:t>About USD 3.1 trillion is required over a 30 year period to address Nigeria’s infrastructure </a:t>
            </a:r>
            <a:r>
              <a:rPr lang="en-US" sz="1700" b="1" dirty="0" smtClean="0">
                <a:ea typeface="Verdana" pitchFamily="34" charset="0"/>
                <a:cs typeface="Verdana" pitchFamily="34" charset="0"/>
              </a:rPr>
              <a:t>deficit. </a:t>
            </a:r>
          </a:p>
          <a:p>
            <a:pPr marL="285750" indent="-285750" algn="just">
              <a:buClr>
                <a:srgbClr val="FFC000"/>
              </a:buClr>
              <a:buFont typeface="Wingdings" panose="05000000000000000000" pitchFamily="2" charset="2"/>
              <a:buChar char="§"/>
              <a:defRPr/>
            </a:pPr>
            <a:endParaRPr lang="en-US" sz="1700" dirty="0">
              <a:ea typeface="Verdana" pitchFamily="34" charset="0"/>
              <a:cs typeface="Verdana" pitchFamily="34" charset="0"/>
            </a:endParaRPr>
          </a:p>
          <a:p>
            <a:pPr marL="285750" indent="-285750" algn="just" eaLnBrk="1" fontAlgn="auto" hangingPunct="1">
              <a:spcBef>
                <a:spcPts val="0"/>
              </a:spcBef>
              <a:spcAft>
                <a:spcPts val="0"/>
              </a:spcAft>
              <a:buClr>
                <a:srgbClr val="FFC000"/>
              </a:buClr>
              <a:buFont typeface="Wingdings" panose="05000000000000000000" pitchFamily="2" charset="2"/>
              <a:buChar char="§"/>
              <a:defRPr/>
            </a:pPr>
            <a:r>
              <a:rPr lang="en-GB" sz="1700" dirty="0" smtClean="0"/>
              <a:t>PPPs </a:t>
            </a:r>
            <a:r>
              <a:rPr lang="en-GB" sz="1700" dirty="0"/>
              <a:t>where appropriate can help address this deficit</a:t>
            </a:r>
            <a:r>
              <a:rPr lang="en-GB" sz="1700" dirty="0" smtClean="0"/>
              <a:t>.</a:t>
            </a:r>
          </a:p>
          <a:p>
            <a:pPr marL="285750" indent="-285750" algn="just" eaLnBrk="1" fontAlgn="auto" hangingPunct="1">
              <a:spcBef>
                <a:spcPts val="0"/>
              </a:spcBef>
              <a:spcAft>
                <a:spcPts val="0"/>
              </a:spcAft>
              <a:buClr>
                <a:srgbClr val="FFC000"/>
              </a:buClr>
              <a:buFont typeface="Wingdings" panose="05000000000000000000" pitchFamily="2" charset="2"/>
              <a:buChar char="§"/>
              <a:defRPr/>
            </a:pPr>
            <a:endParaRPr lang="en-GB" sz="1700" dirty="0"/>
          </a:p>
          <a:p>
            <a:pPr marL="285750" indent="-285750" algn="just" eaLnBrk="1" fontAlgn="auto" hangingPunct="1">
              <a:spcBef>
                <a:spcPts val="0"/>
              </a:spcBef>
              <a:spcAft>
                <a:spcPts val="0"/>
              </a:spcAft>
              <a:buClr>
                <a:srgbClr val="FFC000"/>
              </a:buClr>
              <a:buFont typeface="Wingdings" panose="05000000000000000000" pitchFamily="2" charset="2"/>
              <a:buChar char="§"/>
              <a:defRPr/>
            </a:pPr>
            <a:r>
              <a:rPr lang="en-GB" sz="1700" dirty="0"/>
              <a:t>The Nigeria Infrastructure PPP Summit will convene senior policy makers and analysts and the investment community with the objective of charting roadmaps for the successful development and delivery of PPP projects in Nigeria over the next five to ten years.</a:t>
            </a:r>
          </a:p>
          <a:p>
            <a:pPr marL="285750" indent="-285750" eaLnBrk="1" fontAlgn="auto" hangingPunct="1">
              <a:spcBef>
                <a:spcPts val="0"/>
              </a:spcBef>
              <a:spcAft>
                <a:spcPts val="0"/>
              </a:spcAft>
              <a:buFont typeface="Arial" panose="020B0604020202020204" pitchFamily="34" charset="0"/>
              <a:buChar char="•"/>
              <a:defRPr/>
            </a:pPr>
            <a:endParaRPr lang="en-GB" sz="1650" dirty="0"/>
          </a:p>
          <a:p>
            <a:pPr marL="285750" indent="-285750" eaLnBrk="1" fontAlgn="auto" hangingPunct="1">
              <a:spcBef>
                <a:spcPts val="0"/>
              </a:spcBef>
              <a:spcAft>
                <a:spcPts val="0"/>
              </a:spcAft>
              <a:buFont typeface="Arial" panose="020B0604020202020204" pitchFamily="34" charset="0"/>
              <a:buChar char="•"/>
              <a:defRPr/>
            </a:pPr>
            <a:endParaRPr lang="en-GB" sz="1650" dirty="0" smtClean="0"/>
          </a:p>
          <a:p>
            <a:pPr marL="285750" indent="-285750" eaLnBrk="1" fontAlgn="auto" hangingPunct="1">
              <a:spcBef>
                <a:spcPts val="0"/>
              </a:spcBef>
              <a:spcAft>
                <a:spcPts val="0"/>
              </a:spcAft>
              <a:buFont typeface="Arial" panose="020B0604020202020204" pitchFamily="34" charset="0"/>
              <a:buChar char="•"/>
              <a:defRPr/>
            </a:pPr>
            <a:endParaRPr lang="en-GB" sz="1650" dirty="0"/>
          </a:p>
        </p:txBody>
      </p:sp>
      <p:pic>
        <p:nvPicPr>
          <p:cNvPr id="717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r="7112"/>
          <a:stretch>
            <a:fillRect/>
          </a:stretch>
        </p:blipFill>
        <p:spPr bwMode="auto">
          <a:xfrm>
            <a:off x="6372225" y="115888"/>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08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p:cNvSpPr/>
          <p:nvPr/>
        </p:nvSpPr>
        <p:spPr>
          <a:xfrm>
            <a:off x="2497" y="-17175"/>
            <a:ext cx="9141503" cy="6858000"/>
          </a:xfrm>
          <a:prstGeom prst="rect">
            <a:avLst/>
          </a:prstGeom>
          <a:gradFill>
            <a:gsLst>
              <a:gs pos="100000">
                <a:schemeClr val="bg1">
                  <a:lumMod val="95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OBJECTIVES</a:t>
            </a:r>
            <a:endParaRPr lang="en-GB" dirty="0"/>
          </a:p>
        </p:txBody>
      </p:sp>
      <p:grpSp>
        <p:nvGrpSpPr>
          <p:cNvPr id="72" name="Group 71"/>
          <p:cNvGrpSpPr/>
          <p:nvPr/>
        </p:nvGrpSpPr>
        <p:grpSpPr>
          <a:xfrm>
            <a:off x="6092823" y="3379018"/>
            <a:ext cx="479027" cy="424168"/>
            <a:chOff x="-5321437" y="-497066"/>
            <a:chExt cx="7488446" cy="6630859"/>
          </a:xfrm>
          <a:solidFill>
            <a:schemeClr val="bg2">
              <a:lumMod val="25000"/>
            </a:schemeClr>
          </a:solidFill>
          <a:effectLst/>
        </p:grpSpPr>
        <p:sp>
          <p:nvSpPr>
            <p:cNvPr id="73" name="Freeform 72"/>
            <p:cNvSpPr/>
            <p:nvPr/>
          </p:nvSpPr>
          <p:spPr>
            <a:xfrm rot="18930017">
              <a:off x="-3726871" y="847376"/>
              <a:ext cx="3478966" cy="5264992"/>
            </a:xfrm>
            <a:custGeom>
              <a:avLst/>
              <a:gdLst>
                <a:gd name="connsiteX0" fmla="*/ 3202015 w 3478966"/>
                <a:gd name="connsiteY0" fmla="*/ 37177 h 5265180"/>
                <a:gd name="connsiteX1" fmla="*/ 3247716 w 3478966"/>
                <a:gd name="connsiteY1" fmla="*/ 106828 h 5265180"/>
                <a:gd name="connsiteX2" fmla="*/ 3478966 w 3478966"/>
                <a:gd name="connsiteY2" fmla="*/ 1116942 h 5265180"/>
                <a:gd name="connsiteX3" fmla="*/ 3275156 w 3478966"/>
                <a:gd name="connsiteY3" fmla="*/ 4452013 h 5265180"/>
                <a:gd name="connsiteX4" fmla="*/ 3205598 w 3478966"/>
                <a:gd name="connsiteY4" fmla="*/ 4971248 h 5265180"/>
                <a:gd name="connsiteX5" fmla="*/ 2541923 w 3478966"/>
                <a:gd name="connsiteY5" fmla="*/ 5059258 h 5265180"/>
                <a:gd name="connsiteX6" fmla="*/ 1747197 w 3478966"/>
                <a:gd name="connsiteY6" fmla="*/ 5066198 h 5265180"/>
                <a:gd name="connsiteX7" fmla="*/ 1023363 w 3478966"/>
                <a:gd name="connsiteY7" fmla="*/ 5039953 h 5265180"/>
                <a:gd name="connsiteX8" fmla="*/ 242345 w 3478966"/>
                <a:gd name="connsiteY8" fmla="*/ 5073715 h 5265180"/>
                <a:gd name="connsiteX9" fmla="*/ 9593 w 3478966"/>
                <a:gd name="connsiteY9" fmla="*/ 1109326 h 5265180"/>
                <a:gd name="connsiteX10" fmla="*/ 311108 w 3478966"/>
                <a:gd name="connsiteY10" fmla="*/ 74191 h 5265180"/>
                <a:gd name="connsiteX11" fmla="*/ 347936 w 3478966"/>
                <a:gd name="connsiteY11" fmla="*/ 30170 h 5265180"/>
                <a:gd name="connsiteX12" fmla="*/ 682978 w 3478966"/>
                <a:gd name="connsiteY12" fmla="*/ 68839 h 5265180"/>
                <a:gd name="connsiteX13" fmla="*/ 601114 w 3478966"/>
                <a:gd name="connsiteY13" fmla="*/ 142532 h 5265180"/>
                <a:gd name="connsiteX14" fmla="*/ 219163 w 3478966"/>
                <a:gd name="connsiteY14" fmla="*/ 1229246 h 5265180"/>
                <a:gd name="connsiteX15" fmla="*/ 422374 w 3478966"/>
                <a:gd name="connsiteY15" fmla="*/ 4862585 h 5265180"/>
                <a:gd name="connsiteX16" fmla="*/ 1104266 w 3478966"/>
                <a:gd name="connsiteY16" fmla="*/ 4831642 h 5265180"/>
                <a:gd name="connsiteX17" fmla="*/ 1736232 w 3478966"/>
                <a:gd name="connsiteY17" fmla="*/ 4855693 h 5265180"/>
                <a:gd name="connsiteX18" fmla="*/ 2430091 w 3478966"/>
                <a:gd name="connsiteY18" fmla="*/ 4849334 h 5265180"/>
                <a:gd name="connsiteX19" fmla="*/ 3009534 w 3478966"/>
                <a:gd name="connsiteY19" fmla="*/ 4768675 h 5265180"/>
                <a:gd name="connsiteX20" fmla="*/ 3070263 w 3478966"/>
                <a:gd name="connsiteY20" fmla="*/ 4292798 h 5265180"/>
                <a:gd name="connsiteX21" fmla="*/ 3248207 w 3478966"/>
                <a:gd name="connsiteY21" fmla="*/ 1236227 h 5265180"/>
                <a:gd name="connsiteX22" fmla="*/ 2983262 w 3478966"/>
                <a:gd name="connsiteY22" fmla="*/ 209600 h 5265180"/>
                <a:gd name="connsiteX23" fmla="*/ 2928239 w 3478966"/>
                <a:gd name="connsiteY23" fmla="*/ 141463 h 5265180"/>
                <a:gd name="connsiteX24" fmla="*/ 2944567 w 3478966"/>
                <a:gd name="connsiteY24" fmla="*/ 0 h 5265180"/>
                <a:gd name="connsiteX25" fmla="*/ 3202015 w 3478966"/>
                <a:gd name="connsiteY25" fmla="*/ 37177 h 5265180"/>
                <a:gd name="connsiteX0" fmla="*/ 3202015 w 3478966"/>
                <a:gd name="connsiteY0" fmla="*/ 37177 h 5265180"/>
                <a:gd name="connsiteX1" fmla="*/ 3247716 w 3478966"/>
                <a:gd name="connsiteY1" fmla="*/ 106828 h 5265180"/>
                <a:gd name="connsiteX2" fmla="*/ 3478966 w 3478966"/>
                <a:gd name="connsiteY2" fmla="*/ 1116942 h 5265180"/>
                <a:gd name="connsiteX3" fmla="*/ 3275156 w 3478966"/>
                <a:gd name="connsiteY3" fmla="*/ 4452013 h 5265180"/>
                <a:gd name="connsiteX4" fmla="*/ 3205598 w 3478966"/>
                <a:gd name="connsiteY4" fmla="*/ 4971248 h 5265180"/>
                <a:gd name="connsiteX5" fmla="*/ 2541923 w 3478966"/>
                <a:gd name="connsiteY5" fmla="*/ 5059258 h 5265180"/>
                <a:gd name="connsiteX6" fmla="*/ 1747197 w 3478966"/>
                <a:gd name="connsiteY6" fmla="*/ 5066198 h 5265180"/>
                <a:gd name="connsiteX7" fmla="*/ 1023363 w 3478966"/>
                <a:gd name="connsiteY7" fmla="*/ 5039953 h 5265180"/>
                <a:gd name="connsiteX8" fmla="*/ 242345 w 3478966"/>
                <a:gd name="connsiteY8" fmla="*/ 5073715 h 5265180"/>
                <a:gd name="connsiteX9" fmla="*/ 9593 w 3478966"/>
                <a:gd name="connsiteY9" fmla="*/ 1109326 h 5265180"/>
                <a:gd name="connsiteX10" fmla="*/ 311108 w 3478966"/>
                <a:gd name="connsiteY10" fmla="*/ 74191 h 5265180"/>
                <a:gd name="connsiteX11" fmla="*/ 347936 w 3478966"/>
                <a:gd name="connsiteY11" fmla="*/ 30170 h 5265180"/>
                <a:gd name="connsiteX12" fmla="*/ 682978 w 3478966"/>
                <a:gd name="connsiteY12" fmla="*/ 68839 h 5265180"/>
                <a:gd name="connsiteX13" fmla="*/ 601114 w 3478966"/>
                <a:gd name="connsiteY13" fmla="*/ 142532 h 5265180"/>
                <a:gd name="connsiteX14" fmla="*/ 219163 w 3478966"/>
                <a:gd name="connsiteY14" fmla="*/ 1229246 h 5265180"/>
                <a:gd name="connsiteX15" fmla="*/ 422374 w 3478966"/>
                <a:gd name="connsiteY15" fmla="*/ 4862585 h 5265180"/>
                <a:gd name="connsiteX16" fmla="*/ 1104266 w 3478966"/>
                <a:gd name="connsiteY16" fmla="*/ 4831642 h 5265180"/>
                <a:gd name="connsiteX17" fmla="*/ 1736232 w 3478966"/>
                <a:gd name="connsiteY17" fmla="*/ 4855693 h 5265180"/>
                <a:gd name="connsiteX18" fmla="*/ 2430091 w 3478966"/>
                <a:gd name="connsiteY18" fmla="*/ 4849334 h 5265180"/>
                <a:gd name="connsiteX19" fmla="*/ 3009534 w 3478966"/>
                <a:gd name="connsiteY19" fmla="*/ 4768675 h 5265180"/>
                <a:gd name="connsiteX20" fmla="*/ 3070263 w 3478966"/>
                <a:gd name="connsiteY20" fmla="*/ 4292798 h 5265180"/>
                <a:gd name="connsiteX21" fmla="*/ 3248207 w 3478966"/>
                <a:gd name="connsiteY21" fmla="*/ 1236227 h 5265180"/>
                <a:gd name="connsiteX22" fmla="*/ 2983262 w 3478966"/>
                <a:gd name="connsiteY22" fmla="*/ 209600 h 5265180"/>
                <a:gd name="connsiteX23" fmla="*/ 2944567 w 3478966"/>
                <a:gd name="connsiteY23" fmla="*/ 0 h 5265180"/>
                <a:gd name="connsiteX24" fmla="*/ 3202015 w 3478966"/>
                <a:gd name="connsiteY24" fmla="*/ 37177 h 5265180"/>
                <a:gd name="connsiteX0" fmla="*/ 3202015 w 3478966"/>
                <a:gd name="connsiteY0" fmla="*/ 37177 h 5265180"/>
                <a:gd name="connsiteX1" fmla="*/ 3247716 w 3478966"/>
                <a:gd name="connsiteY1" fmla="*/ 106828 h 5265180"/>
                <a:gd name="connsiteX2" fmla="*/ 3478966 w 3478966"/>
                <a:gd name="connsiteY2" fmla="*/ 1116942 h 5265180"/>
                <a:gd name="connsiteX3" fmla="*/ 3275156 w 3478966"/>
                <a:gd name="connsiteY3" fmla="*/ 4452013 h 5265180"/>
                <a:gd name="connsiteX4" fmla="*/ 3205598 w 3478966"/>
                <a:gd name="connsiteY4" fmla="*/ 4971248 h 5265180"/>
                <a:gd name="connsiteX5" fmla="*/ 2541923 w 3478966"/>
                <a:gd name="connsiteY5" fmla="*/ 5059258 h 5265180"/>
                <a:gd name="connsiteX6" fmla="*/ 1747197 w 3478966"/>
                <a:gd name="connsiteY6" fmla="*/ 5066198 h 5265180"/>
                <a:gd name="connsiteX7" fmla="*/ 1023363 w 3478966"/>
                <a:gd name="connsiteY7" fmla="*/ 5039953 h 5265180"/>
                <a:gd name="connsiteX8" fmla="*/ 242345 w 3478966"/>
                <a:gd name="connsiteY8" fmla="*/ 5073715 h 5265180"/>
                <a:gd name="connsiteX9" fmla="*/ 9593 w 3478966"/>
                <a:gd name="connsiteY9" fmla="*/ 1109326 h 5265180"/>
                <a:gd name="connsiteX10" fmla="*/ 311108 w 3478966"/>
                <a:gd name="connsiteY10" fmla="*/ 74191 h 5265180"/>
                <a:gd name="connsiteX11" fmla="*/ 347936 w 3478966"/>
                <a:gd name="connsiteY11" fmla="*/ 30170 h 5265180"/>
                <a:gd name="connsiteX12" fmla="*/ 682978 w 3478966"/>
                <a:gd name="connsiteY12" fmla="*/ 68839 h 5265180"/>
                <a:gd name="connsiteX13" fmla="*/ 601114 w 3478966"/>
                <a:gd name="connsiteY13" fmla="*/ 142532 h 5265180"/>
                <a:gd name="connsiteX14" fmla="*/ 219163 w 3478966"/>
                <a:gd name="connsiteY14" fmla="*/ 1229246 h 5265180"/>
                <a:gd name="connsiteX15" fmla="*/ 422374 w 3478966"/>
                <a:gd name="connsiteY15" fmla="*/ 4862585 h 5265180"/>
                <a:gd name="connsiteX16" fmla="*/ 1104266 w 3478966"/>
                <a:gd name="connsiteY16" fmla="*/ 4831642 h 5265180"/>
                <a:gd name="connsiteX17" fmla="*/ 1736232 w 3478966"/>
                <a:gd name="connsiteY17" fmla="*/ 4855693 h 5265180"/>
                <a:gd name="connsiteX18" fmla="*/ 2430091 w 3478966"/>
                <a:gd name="connsiteY18" fmla="*/ 4849334 h 5265180"/>
                <a:gd name="connsiteX19" fmla="*/ 3009534 w 3478966"/>
                <a:gd name="connsiteY19" fmla="*/ 4768675 h 5265180"/>
                <a:gd name="connsiteX20" fmla="*/ 3070263 w 3478966"/>
                <a:gd name="connsiteY20" fmla="*/ 4292798 h 5265180"/>
                <a:gd name="connsiteX21" fmla="*/ 3248207 w 3478966"/>
                <a:gd name="connsiteY21" fmla="*/ 1236227 h 5265180"/>
                <a:gd name="connsiteX22" fmla="*/ 3042670 w 3478966"/>
                <a:gd name="connsiteY22" fmla="*/ 225246 h 5265180"/>
                <a:gd name="connsiteX23" fmla="*/ 2944567 w 3478966"/>
                <a:gd name="connsiteY23" fmla="*/ 0 h 5265180"/>
                <a:gd name="connsiteX24" fmla="*/ 3202015 w 3478966"/>
                <a:gd name="connsiteY24" fmla="*/ 37177 h 5265180"/>
                <a:gd name="connsiteX0" fmla="*/ 3202015 w 3478966"/>
                <a:gd name="connsiteY0" fmla="*/ 37177 h 5265180"/>
                <a:gd name="connsiteX1" fmla="*/ 3247716 w 3478966"/>
                <a:gd name="connsiteY1" fmla="*/ 106828 h 5265180"/>
                <a:gd name="connsiteX2" fmla="*/ 3478966 w 3478966"/>
                <a:gd name="connsiteY2" fmla="*/ 1116942 h 5265180"/>
                <a:gd name="connsiteX3" fmla="*/ 3275156 w 3478966"/>
                <a:gd name="connsiteY3" fmla="*/ 4452013 h 5265180"/>
                <a:gd name="connsiteX4" fmla="*/ 3205598 w 3478966"/>
                <a:gd name="connsiteY4" fmla="*/ 4971248 h 5265180"/>
                <a:gd name="connsiteX5" fmla="*/ 2541923 w 3478966"/>
                <a:gd name="connsiteY5" fmla="*/ 5059258 h 5265180"/>
                <a:gd name="connsiteX6" fmla="*/ 1747197 w 3478966"/>
                <a:gd name="connsiteY6" fmla="*/ 5066198 h 5265180"/>
                <a:gd name="connsiteX7" fmla="*/ 1023363 w 3478966"/>
                <a:gd name="connsiteY7" fmla="*/ 5039953 h 5265180"/>
                <a:gd name="connsiteX8" fmla="*/ 242345 w 3478966"/>
                <a:gd name="connsiteY8" fmla="*/ 5073715 h 5265180"/>
                <a:gd name="connsiteX9" fmla="*/ 9593 w 3478966"/>
                <a:gd name="connsiteY9" fmla="*/ 1109326 h 5265180"/>
                <a:gd name="connsiteX10" fmla="*/ 311108 w 3478966"/>
                <a:gd name="connsiteY10" fmla="*/ 74191 h 5265180"/>
                <a:gd name="connsiteX11" fmla="*/ 347936 w 3478966"/>
                <a:gd name="connsiteY11" fmla="*/ 30170 h 5265180"/>
                <a:gd name="connsiteX12" fmla="*/ 682978 w 3478966"/>
                <a:gd name="connsiteY12" fmla="*/ 68839 h 5265180"/>
                <a:gd name="connsiteX13" fmla="*/ 601114 w 3478966"/>
                <a:gd name="connsiteY13" fmla="*/ 142532 h 5265180"/>
                <a:gd name="connsiteX14" fmla="*/ 219163 w 3478966"/>
                <a:gd name="connsiteY14" fmla="*/ 1229246 h 5265180"/>
                <a:gd name="connsiteX15" fmla="*/ 422374 w 3478966"/>
                <a:gd name="connsiteY15" fmla="*/ 4862585 h 5265180"/>
                <a:gd name="connsiteX16" fmla="*/ 1104266 w 3478966"/>
                <a:gd name="connsiteY16" fmla="*/ 4831642 h 5265180"/>
                <a:gd name="connsiteX17" fmla="*/ 1736232 w 3478966"/>
                <a:gd name="connsiteY17" fmla="*/ 4855693 h 5265180"/>
                <a:gd name="connsiteX18" fmla="*/ 2430091 w 3478966"/>
                <a:gd name="connsiteY18" fmla="*/ 4849334 h 5265180"/>
                <a:gd name="connsiteX19" fmla="*/ 3009534 w 3478966"/>
                <a:gd name="connsiteY19" fmla="*/ 4768675 h 5265180"/>
                <a:gd name="connsiteX20" fmla="*/ 3070263 w 3478966"/>
                <a:gd name="connsiteY20" fmla="*/ 4292798 h 5265180"/>
                <a:gd name="connsiteX21" fmla="*/ 3248207 w 3478966"/>
                <a:gd name="connsiteY21" fmla="*/ 1236227 h 5265180"/>
                <a:gd name="connsiteX22" fmla="*/ 3042670 w 3478966"/>
                <a:gd name="connsiteY22" fmla="*/ 225246 h 5265180"/>
                <a:gd name="connsiteX23" fmla="*/ 2944567 w 3478966"/>
                <a:gd name="connsiteY23" fmla="*/ 0 h 5265180"/>
                <a:gd name="connsiteX24" fmla="*/ 3202015 w 3478966"/>
                <a:gd name="connsiteY24" fmla="*/ 37177 h 5265180"/>
                <a:gd name="connsiteX0" fmla="*/ 3202015 w 3478966"/>
                <a:gd name="connsiteY0" fmla="*/ 36989 h 5264992"/>
                <a:gd name="connsiteX1" fmla="*/ 3247716 w 3478966"/>
                <a:gd name="connsiteY1" fmla="*/ 106640 h 5264992"/>
                <a:gd name="connsiteX2" fmla="*/ 3478966 w 3478966"/>
                <a:gd name="connsiteY2" fmla="*/ 1116754 h 5264992"/>
                <a:gd name="connsiteX3" fmla="*/ 3275156 w 3478966"/>
                <a:gd name="connsiteY3" fmla="*/ 4451825 h 5264992"/>
                <a:gd name="connsiteX4" fmla="*/ 3205598 w 3478966"/>
                <a:gd name="connsiteY4" fmla="*/ 4971060 h 5264992"/>
                <a:gd name="connsiteX5" fmla="*/ 2541923 w 3478966"/>
                <a:gd name="connsiteY5" fmla="*/ 5059070 h 5264992"/>
                <a:gd name="connsiteX6" fmla="*/ 1747197 w 3478966"/>
                <a:gd name="connsiteY6" fmla="*/ 5066010 h 5264992"/>
                <a:gd name="connsiteX7" fmla="*/ 1023363 w 3478966"/>
                <a:gd name="connsiteY7" fmla="*/ 5039765 h 5264992"/>
                <a:gd name="connsiteX8" fmla="*/ 242345 w 3478966"/>
                <a:gd name="connsiteY8" fmla="*/ 5073527 h 5264992"/>
                <a:gd name="connsiteX9" fmla="*/ 9593 w 3478966"/>
                <a:gd name="connsiteY9" fmla="*/ 1109138 h 5264992"/>
                <a:gd name="connsiteX10" fmla="*/ 311108 w 3478966"/>
                <a:gd name="connsiteY10" fmla="*/ 74003 h 5264992"/>
                <a:gd name="connsiteX11" fmla="*/ 347936 w 3478966"/>
                <a:gd name="connsiteY11" fmla="*/ 29982 h 5264992"/>
                <a:gd name="connsiteX12" fmla="*/ 682978 w 3478966"/>
                <a:gd name="connsiteY12" fmla="*/ 68651 h 5264992"/>
                <a:gd name="connsiteX13" fmla="*/ 601114 w 3478966"/>
                <a:gd name="connsiteY13" fmla="*/ 142344 h 5264992"/>
                <a:gd name="connsiteX14" fmla="*/ 219163 w 3478966"/>
                <a:gd name="connsiteY14" fmla="*/ 1229058 h 5264992"/>
                <a:gd name="connsiteX15" fmla="*/ 422374 w 3478966"/>
                <a:gd name="connsiteY15" fmla="*/ 4862397 h 5264992"/>
                <a:gd name="connsiteX16" fmla="*/ 1104266 w 3478966"/>
                <a:gd name="connsiteY16" fmla="*/ 4831454 h 5264992"/>
                <a:gd name="connsiteX17" fmla="*/ 1736232 w 3478966"/>
                <a:gd name="connsiteY17" fmla="*/ 4855505 h 5264992"/>
                <a:gd name="connsiteX18" fmla="*/ 2430091 w 3478966"/>
                <a:gd name="connsiteY18" fmla="*/ 4849146 h 5264992"/>
                <a:gd name="connsiteX19" fmla="*/ 3009534 w 3478966"/>
                <a:gd name="connsiteY19" fmla="*/ 4768487 h 5264992"/>
                <a:gd name="connsiteX20" fmla="*/ 3070263 w 3478966"/>
                <a:gd name="connsiteY20" fmla="*/ 4292610 h 5264992"/>
                <a:gd name="connsiteX21" fmla="*/ 3248207 w 3478966"/>
                <a:gd name="connsiteY21" fmla="*/ 1236039 h 5264992"/>
                <a:gd name="connsiteX22" fmla="*/ 3042670 w 3478966"/>
                <a:gd name="connsiteY22" fmla="*/ 225058 h 5264992"/>
                <a:gd name="connsiteX23" fmla="*/ 2923015 w 3478966"/>
                <a:gd name="connsiteY23" fmla="*/ 0 h 5264992"/>
                <a:gd name="connsiteX24" fmla="*/ 3202015 w 3478966"/>
                <a:gd name="connsiteY24" fmla="*/ 36989 h 52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78966" h="5264992">
                  <a:moveTo>
                    <a:pt x="3202015" y="36989"/>
                  </a:moveTo>
                  <a:lnTo>
                    <a:pt x="3247716" y="106640"/>
                  </a:lnTo>
                  <a:cubicBezTo>
                    <a:pt x="3383267" y="341930"/>
                    <a:pt x="3464861" y="669827"/>
                    <a:pt x="3478966" y="1116754"/>
                  </a:cubicBezTo>
                  <a:lnTo>
                    <a:pt x="3275156" y="4451825"/>
                  </a:lnTo>
                  <a:cubicBezTo>
                    <a:pt x="3243225" y="4651921"/>
                    <a:pt x="3297967" y="4750229"/>
                    <a:pt x="3205598" y="4971060"/>
                  </a:cubicBezTo>
                  <a:cubicBezTo>
                    <a:pt x="3091437" y="5176831"/>
                    <a:pt x="2855576" y="5329775"/>
                    <a:pt x="2541923" y="5059070"/>
                  </a:cubicBezTo>
                  <a:cubicBezTo>
                    <a:pt x="2315208" y="5321485"/>
                    <a:pt x="1897795" y="5343092"/>
                    <a:pt x="1747197" y="5066010"/>
                  </a:cubicBezTo>
                  <a:cubicBezTo>
                    <a:pt x="1458295" y="5259739"/>
                    <a:pt x="1269299" y="5324627"/>
                    <a:pt x="1023363" y="5039765"/>
                  </a:cubicBezTo>
                  <a:cubicBezTo>
                    <a:pt x="780483" y="5250684"/>
                    <a:pt x="408169" y="5294349"/>
                    <a:pt x="242345" y="5073527"/>
                  </a:cubicBezTo>
                  <a:cubicBezTo>
                    <a:pt x="-174907" y="3934642"/>
                    <a:pt x="91744" y="2439542"/>
                    <a:pt x="9593" y="1109138"/>
                  </a:cubicBezTo>
                  <a:cubicBezTo>
                    <a:pt x="-16161" y="705254"/>
                    <a:pt x="101994" y="343927"/>
                    <a:pt x="311108" y="74003"/>
                  </a:cubicBezTo>
                  <a:lnTo>
                    <a:pt x="347936" y="29982"/>
                  </a:lnTo>
                  <a:lnTo>
                    <a:pt x="682978" y="68651"/>
                  </a:lnTo>
                  <a:lnTo>
                    <a:pt x="601114" y="142344"/>
                  </a:lnTo>
                  <a:cubicBezTo>
                    <a:pt x="346126" y="396845"/>
                    <a:pt x="192181" y="784869"/>
                    <a:pt x="219163" y="1229058"/>
                  </a:cubicBezTo>
                  <a:cubicBezTo>
                    <a:pt x="290888" y="2448363"/>
                    <a:pt x="58079" y="3818614"/>
                    <a:pt x="422374" y="4862397"/>
                  </a:cubicBezTo>
                  <a:cubicBezTo>
                    <a:pt x="567153" y="5064778"/>
                    <a:pt x="892212" y="5024761"/>
                    <a:pt x="1104266" y="4831454"/>
                  </a:cubicBezTo>
                  <a:cubicBezTo>
                    <a:pt x="1318988" y="5092529"/>
                    <a:pt x="1483996" y="5033060"/>
                    <a:pt x="1736232" y="4855505"/>
                  </a:cubicBezTo>
                  <a:cubicBezTo>
                    <a:pt x="1867716" y="5109453"/>
                    <a:pt x="2232151" y="5089651"/>
                    <a:pt x="2430091" y="4849146"/>
                  </a:cubicBezTo>
                  <a:cubicBezTo>
                    <a:pt x="2703937" y="5097248"/>
                    <a:pt x="2909861" y="4957073"/>
                    <a:pt x="3009534" y="4768487"/>
                  </a:cubicBezTo>
                  <a:cubicBezTo>
                    <a:pt x="3090179" y="4566096"/>
                    <a:pt x="3042386" y="4475999"/>
                    <a:pt x="3070263" y="4292610"/>
                  </a:cubicBezTo>
                  <a:lnTo>
                    <a:pt x="3248207" y="1236039"/>
                  </a:lnTo>
                  <a:cubicBezTo>
                    <a:pt x="3233839" y="758163"/>
                    <a:pt x="3167009" y="520133"/>
                    <a:pt x="3042670" y="225058"/>
                  </a:cubicBezTo>
                  <a:lnTo>
                    <a:pt x="2923015" y="0"/>
                  </a:lnTo>
                  <a:lnTo>
                    <a:pt x="3202015" y="3698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4" name="Rectangle 121"/>
            <p:cNvSpPr/>
            <p:nvPr/>
          </p:nvSpPr>
          <p:spPr>
            <a:xfrm rot="18794798">
              <a:off x="-5894457" y="75954"/>
              <a:ext cx="2835389" cy="1689350"/>
            </a:xfrm>
            <a:custGeom>
              <a:avLst/>
              <a:gdLst>
                <a:gd name="connsiteX0" fmla="*/ 0 w 2743200"/>
                <a:gd name="connsiteY0" fmla="*/ 0 h 1597986"/>
                <a:gd name="connsiteX1" fmla="*/ 2743200 w 2743200"/>
                <a:gd name="connsiteY1" fmla="*/ 0 h 1597986"/>
                <a:gd name="connsiteX2" fmla="*/ 2743200 w 2743200"/>
                <a:gd name="connsiteY2" fmla="*/ 1597986 h 1597986"/>
                <a:gd name="connsiteX3" fmla="*/ 0 w 2743200"/>
                <a:gd name="connsiteY3" fmla="*/ 1597986 h 1597986"/>
                <a:gd name="connsiteX4" fmla="*/ 0 w 2743200"/>
                <a:gd name="connsiteY4" fmla="*/ 0 h 1597986"/>
                <a:gd name="connsiteX0" fmla="*/ 0 w 2809284"/>
                <a:gd name="connsiteY0" fmla="*/ 0 h 1597986"/>
                <a:gd name="connsiteX1" fmla="*/ 2809284 w 2809284"/>
                <a:gd name="connsiteY1" fmla="*/ 42453 h 1597986"/>
                <a:gd name="connsiteX2" fmla="*/ 2743200 w 2809284"/>
                <a:gd name="connsiteY2" fmla="*/ 1597986 h 1597986"/>
                <a:gd name="connsiteX3" fmla="*/ 0 w 2809284"/>
                <a:gd name="connsiteY3" fmla="*/ 1597986 h 1597986"/>
                <a:gd name="connsiteX4" fmla="*/ 0 w 2809284"/>
                <a:gd name="connsiteY4" fmla="*/ 0 h 1597986"/>
                <a:gd name="connsiteX0" fmla="*/ 97133 w 2809284"/>
                <a:gd name="connsiteY0" fmla="*/ 0 h 1689350"/>
                <a:gd name="connsiteX1" fmla="*/ 2809284 w 2809284"/>
                <a:gd name="connsiteY1" fmla="*/ 133817 h 1689350"/>
                <a:gd name="connsiteX2" fmla="*/ 2743200 w 2809284"/>
                <a:gd name="connsiteY2" fmla="*/ 1689350 h 1689350"/>
                <a:gd name="connsiteX3" fmla="*/ 0 w 2809284"/>
                <a:gd name="connsiteY3" fmla="*/ 1689350 h 1689350"/>
                <a:gd name="connsiteX4" fmla="*/ 97133 w 2809284"/>
                <a:gd name="connsiteY4" fmla="*/ 0 h 1689350"/>
                <a:gd name="connsiteX0" fmla="*/ 121588 w 2833739"/>
                <a:gd name="connsiteY0" fmla="*/ 0 h 1689350"/>
                <a:gd name="connsiteX1" fmla="*/ 2833739 w 2833739"/>
                <a:gd name="connsiteY1" fmla="*/ 133817 h 1689350"/>
                <a:gd name="connsiteX2" fmla="*/ 2767655 w 2833739"/>
                <a:gd name="connsiteY2" fmla="*/ 1689350 h 1689350"/>
                <a:gd name="connsiteX3" fmla="*/ 0 w 2833739"/>
                <a:gd name="connsiteY3" fmla="*/ 1607741 h 1689350"/>
                <a:gd name="connsiteX4" fmla="*/ 121588 w 2833739"/>
                <a:gd name="connsiteY4" fmla="*/ 0 h 1689350"/>
                <a:gd name="connsiteX0" fmla="*/ 121588 w 2794583"/>
                <a:gd name="connsiteY0" fmla="*/ 0 h 1689350"/>
                <a:gd name="connsiteX1" fmla="*/ 2794583 w 2794583"/>
                <a:gd name="connsiteY1" fmla="*/ 92188 h 1689350"/>
                <a:gd name="connsiteX2" fmla="*/ 2767655 w 2794583"/>
                <a:gd name="connsiteY2" fmla="*/ 1689350 h 1689350"/>
                <a:gd name="connsiteX3" fmla="*/ 0 w 2794583"/>
                <a:gd name="connsiteY3" fmla="*/ 1607741 h 1689350"/>
                <a:gd name="connsiteX4" fmla="*/ 121588 w 2794583"/>
                <a:gd name="connsiteY4" fmla="*/ 0 h 1689350"/>
                <a:gd name="connsiteX0" fmla="*/ 121588 w 2901472"/>
                <a:gd name="connsiteY0" fmla="*/ 0 h 1689350"/>
                <a:gd name="connsiteX1" fmla="*/ 2901472 w 2901472"/>
                <a:gd name="connsiteY1" fmla="*/ 122414 h 1689350"/>
                <a:gd name="connsiteX2" fmla="*/ 2767655 w 2901472"/>
                <a:gd name="connsiteY2" fmla="*/ 1689350 h 1689350"/>
                <a:gd name="connsiteX3" fmla="*/ 0 w 2901472"/>
                <a:gd name="connsiteY3" fmla="*/ 1607741 h 1689350"/>
                <a:gd name="connsiteX4" fmla="*/ 121588 w 2901472"/>
                <a:gd name="connsiteY4" fmla="*/ 0 h 1689350"/>
                <a:gd name="connsiteX0" fmla="*/ 121588 w 2861492"/>
                <a:gd name="connsiteY0" fmla="*/ 0 h 1689350"/>
                <a:gd name="connsiteX1" fmla="*/ 2861492 w 2861492"/>
                <a:gd name="connsiteY1" fmla="*/ 107713 h 1689350"/>
                <a:gd name="connsiteX2" fmla="*/ 2767655 w 2861492"/>
                <a:gd name="connsiteY2" fmla="*/ 1689350 h 1689350"/>
                <a:gd name="connsiteX3" fmla="*/ 0 w 2861492"/>
                <a:gd name="connsiteY3" fmla="*/ 1607741 h 1689350"/>
                <a:gd name="connsiteX4" fmla="*/ 121588 w 2861492"/>
                <a:gd name="connsiteY4" fmla="*/ 0 h 1689350"/>
                <a:gd name="connsiteX0" fmla="*/ 135465 w 2875369"/>
                <a:gd name="connsiteY0" fmla="*/ 0 h 1689350"/>
                <a:gd name="connsiteX1" fmla="*/ 2875369 w 2875369"/>
                <a:gd name="connsiteY1" fmla="*/ 107713 h 1689350"/>
                <a:gd name="connsiteX2" fmla="*/ 2781532 w 2875369"/>
                <a:gd name="connsiteY2" fmla="*/ 1689350 h 1689350"/>
                <a:gd name="connsiteX3" fmla="*/ 0 w 2875369"/>
                <a:gd name="connsiteY3" fmla="*/ 1620793 h 1689350"/>
                <a:gd name="connsiteX4" fmla="*/ 135465 w 2875369"/>
                <a:gd name="connsiteY4" fmla="*/ 0 h 1689350"/>
                <a:gd name="connsiteX0" fmla="*/ 135465 w 2875369"/>
                <a:gd name="connsiteY0" fmla="*/ 0 h 1689350"/>
                <a:gd name="connsiteX1" fmla="*/ 2875369 w 2875369"/>
                <a:gd name="connsiteY1" fmla="*/ 107713 h 1689350"/>
                <a:gd name="connsiteX2" fmla="*/ 2781532 w 2875369"/>
                <a:gd name="connsiteY2" fmla="*/ 1689350 h 1689350"/>
                <a:gd name="connsiteX3" fmla="*/ 0 w 2875369"/>
                <a:gd name="connsiteY3" fmla="*/ 1620793 h 1689350"/>
                <a:gd name="connsiteX4" fmla="*/ 135465 w 2875369"/>
                <a:gd name="connsiteY4" fmla="*/ 0 h 1689350"/>
                <a:gd name="connsiteX0" fmla="*/ 135465 w 2875369"/>
                <a:gd name="connsiteY0" fmla="*/ 0 h 1689350"/>
                <a:gd name="connsiteX1" fmla="*/ 2875369 w 2875369"/>
                <a:gd name="connsiteY1" fmla="*/ 107713 h 1689350"/>
                <a:gd name="connsiteX2" fmla="*/ 2781532 w 2875369"/>
                <a:gd name="connsiteY2" fmla="*/ 1689350 h 1689350"/>
                <a:gd name="connsiteX3" fmla="*/ 0 w 2875369"/>
                <a:gd name="connsiteY3" fmla="*/ 1620793 h 1689350"/>
                <a:gd name="connsiteX4" fmla="*/ 135465 w 2875369"/>
                <a:gd name="connsiteY4" fmla="*/ 0 h 1689350"/>
                <a:gd name="connsiteX0" fmla="*/ 135465 w 2835389"/>
                <a:gd name="connsiteY0" fmla="*/ 0 h 1689350"/>
                <a:gd name="connsiteX1" fmla="*/ 2835389 w 2835389"/>
                <a:gd name="connsiteY1" fmla="*/ 93012 h 1689350"/>
                <a:gd name="connsiteX2" fmla="*/ 2781532 w 2835389"/>
                <a:gd name="connsiteY2" fmla="*/ 1689350 h 1689350"/>
                <a:gd name="connsiteX3" fmla="*/ 0 w 2835389"/>
                <a:gd name="connsiteY3" fmla="*/ 1620793 h 1689350"/>
                <a:gd name="connsiteX4" fmla="*/ 135465 w 2835389"/>
                <a:gd name="connsiteY4" fmla="*/ 0 h 168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389" h="1689350">
                  <a:moveTo>
                    <a:pt x="135465" y="0"/>
                  </a:moveTo>
                  <a:lnTo>
                    <a:pt x="2835389" y="93012"/>
                  </a:lnTo>
                  <a:lnTo>
                    <a:pt x="2781532" y="1689350"/>
                  </a:lnTo>
                  <a:lnTo>
                    <a:pt x="0" y="1620793"/>
                  </a:lnTo>
                  <a:lnTo>
                    <a:pt x="135465"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6" name="Round Same Side Corner Rectangle 75"/>
            <p:cNvSpPr/>
            <p:nvPr/>
          </p:nvSpPr>
          <p:spPr>
            <a:xfrm rot="18739106">
              <a:off x="-291355" y="3710185"/>
              <a:ext cx="296011" cy="1120258"/>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7" name="Round Same Side Corner Rectangle 76"/>
            <p:cNvSpPr/>
            <p:nvPr/>
          </p:nvSpPr>
          <p:spPr>
            <a:xfrm rot="18739106">
              <a:off x="-816723" y="4271714"/>
              <a:ext cx="296011" cy="1064693"/>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8" name="Round Same Side Corner Rectangle 77"/>
            <p:cNvSpPr/>
            <p:nvPr/>
          </p:nvSpPr>
          <p:spPr>
            <a:xfrm rot="18739106">
              <a:off x="-1333422" y="4884558"/>
              <a:ext cx="296011" cy="1032576"/>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9" name="Rectangle 121"/>
            <p:cNvSpPr/>
            <p:nvPr/>
          </p:nvSpPr>
          <p:spPr>
            <a:xfrm rot="2594798">
              <a:off x="-631528" y="100699"/>
              <a:ext cx="2798537" cy="1689932"/>
            </a:xfrm>
            <a:custGeom>
              <a:avLst/>
              <a:gdLst>
                <a:gd name="connsiteX0" fmla="*/ 0 w 2743200"/>
                <a:gd name="connsiteY0" fmla="*/ 0 h 1597986"/>
                <a:gd name="connsiteX1" fmla="*/ 2743200 w 2743200"/>
                <a:gd name="connsiteY1" fmla="*/ 0 h 1597986"/>
                <a:gd name="connsiteX2" fmla="*/ 2743200 w 2743200"/>
                <a:gd name="connsiteY2" fmla="*/ 1597986 h 1597986"/>
                <a:gd name="connsiteX3" fmla="*/ 0 w 2743200"/>
                <a:gd name="connsiteY3" fmla="*/ 1597986 h 1597986"/>
                <a:gd name="connsiteX4" fmla="*/ 0 w 2743200"/>
                <a:gd name="connsiteY4" fmla="*/ 0 h 1597986"/>
                <a:gd name="connsiteX0" fmla="*/ 0 w 2809284"/>
                <a:gd name="connsiteY0" fmla="*/ 0 h 1597986"/>
                <a:gd name="connsiteX1" fmla="*/ 2809284 w 2809284"/>
                <a:gd name="connsiteY1" fmla="*/ 42453 h 1597986"/>
                <a:gd name="connsiteX2" fmla="*/ 2743200 w 2809284"/>
                <a:gd name="connsiteY2" fmla="*/ 1597986 h 1597986"/>
                <a:gd name="connsiteX3" fmla="*/ 0 w 2809284"/>
                <a:gd name="connsiteY3" fmla="*/ 1597986 h 1597986"/>
                <a:gd name="connsiteX4" fmla="*/ 0 w 2809284"/>
                <a:gd name="connsiteY4" fmla="*/ 0 h 1597986"/>
                <a:gd name="connsiteX0" fmla="*/ 97133 w 2809284"/>
                <a:gd name="connsiteY0" fmla="*/ 0 h 1689350"/>
                <a:gd name="connsiteX1" fmla="*/ 2809284 w 2809284"/>
                <a:gd name="connsiteY1" fmla="*/ 133817 h 1689350"/>
                <a:gd name="connsiteX2" fmla="*/ 2743200 w 2809284"/>
                <a:gd name="connsiteY2" fmla="*/ 1689350 h 1689350"/>
                <a:gd name="connsiteX3" fmla="*/ 0 w 2809284"/>
                <a:gd name="connsiteY3" fmla="*/ 1689350 h 1689350"/>
                <a:gd name="connsiteX4" fmla="*/ 97133 w 2809284"/>
                <a:gd name="connsiteY4" fmla="*/ 0 h 1689350"/>
                <a:gd name="connsiteX0" fmla="*/ 121588 w 2833739"/>
                <a:gd name="connsiteY0" fmla="*/ 0 h 1689350"/>
                <a:gd name="connsiteX1" fmla="*/ 2833739 w 2833739"/>
                <a:gd name="connsiteY1" fmla="*/ 133817 h 1689350"/>
                <a:gd name="connsiteX2" fmla="*/ 2767655 w 2833739"/>
                <a:gd name="connsiteY2" fmla="*/ 1689350 h 1689350"/>
                <a:gd name="connsiteX3" fmla="*/ 0 w 2833739"/>
                <a:gd name="connsiteY3" fmla="*/ 1607741 h 1689350"/>
                <a:gd name="connsiteX4" fmla="*/ 121588 w 2833739"/>
                <a:gd name="connsiteY4" fmla="*/ 0 h 1689350"/>
                <a:gd name="connsiteX0" fmla="*/ 121588 w 2794583"/>
                <a:gd name="connsiteY0" fmla="*/ 0 h 1689350"/>
                <a:gd name="connsiteX1" fmla="*/ 2794583 w 2794583"/>
                <a:gd name="connsiteY1" fmla="*/ 92188 h 1689350"/>
                <a:gd name="connsiteX2" fmla="*/ 2767655 w 2794583"/>
                <a:gd name="connsiteY2" fmla="*/ 1689350 h 1689350"/>
                <a:gd name="connsiteX3" fmla="*/ 0 w 2794583"/>
                <a:gd name="connsiteY3" fmla="*/ 1607741 h 1689350"/>
                <a:gd name="connsiteX4" fmla="*/ 121588 w 2794583"/>
                <a:gd name="connsiteY4" fmla="*/ 0 h 1689350"/>
                <a:gd name="connsiteX0" fmla="*/ 121588 w 2901472"/>
                <a:gd name="connsiteY0" fmla="*/ 0 h 1689350"/>
                <a:gd name="connsiteX1" fmla="*/ 2901472 w 2901472"/>
                <a:gd name="connsiteY1" fmla="*/ 122414 h 1689350"/>
                <a:gd name="connsiteX2" fmla="*/ 2767655 w 2901472"/>
                <a:gd name="connsiteY2" fmla="*/ 1689350 h 1689350"/>
                <a:gd name="connsiteX3" fmla="*/ 0 w 2901472"/>
                <a:gd name="connsiteY3" fmla="*/ 1607741 h 1689350"/>
                <a:gd name="connsiteX4" fmla="*/ 121588 w 2901472"/>
                <a:gd name="connsiteY4" fmla="*/ 0 h 1689350"/>
                <a:gd name="connsiteX0" fmla="*/ 121588 w 2861492"/>
                <a:gd name="connsiteY0" fmla="*/ 0 h 1689350"/>
                <a:gd name="connsiteX1" fmla="*/ 2861492 w 2861492"/>
                <a:gd name="connsiteY1" fmla="*/ 107713 h 1689350"/>
                <a:gd name="connsiteX2" fmla="*/ 2767655 w 2861492"/>
                <a:gd name="connsiteY2" fmla="*/ 1689350 h 1689350"/>
                <a:gd name="connsiteX3" fmla="*/ 0 w 2861492"/>
                <a:gd name="connsiteY3" fmla="*/ 1607741 h 1689350"/>
                <a:gd name="connsiteX4" fmla="*/ 121588 w 2861492"/>
                <a:gd name="connsiteY4" fmla="*/ 0 h 1689350"/>
                <a:gd name="connsiteX0" fmla="*/ 135465 w 2875369"/>
                <a:gd name="connsiteY0" fmla="*/ 0 h 1689350"/>
                <a:gd name="connsiteX1" fmla="*/ 2875369 w 2875369"/>
                <a:gd name="connsiteY1" fmla="*/ 107713 h 1689350"/>
                <a:gd name="connsiteX2" fmla="*/ 2781532 w 2875369"/>
                <a:gd name="connsiteY2" fmla="*/ 1689350 h 1689350"/>
                <a:gd name="connsiteX3" fmla="*/ 0 w 2875369"/>
                <a:gd name="connsiteY3" fmla="*/ 1620793 h 1689350"/>
                <a:gd name="connsiteX4" fmla="*/ 135465 w 2875369"/>
                <a:gd name="connsiteY4" fmla="*/ 0 h 1689350"/>
                <a:gd name="connsiteX0" fmla="*/ 135465 w 2875369"/>
                <a:gd name="connsiteY0" fmla="*/ 0 h 1689350"/>
                <a:gd name="connsiteX1" fmla="*/ 2875369 w 2875369"/>
                <a:gd name="connsiteY1" fmla="*/ 107713 h 1689350"/>
                <a:gd name="connsiteX2" fmla="*/ 2781532 w 2875369"/>
                <a:gd name="connsiteY2" fmla="*/ 1689350 h 1689350"/>
                <a:gd name="connsiteX3" fmla="*/ 0 w 2875369"/>
                <a:gd name="connsiteY3" fmla="*/ 1620793 h 1689350"/>
                <a:gd name="connsiteX4" fmla="*/ 135465 w 2875369"/>
                <a:gd name="connsiteY4" fmla="*/ 0 h 1689350"/>
                <a:gd name="connsiteX0" fmla="*/ 135465 w 2875369"/>
                <a:gd name="connsiteY0" fmla="*/ 0 h 1689350"/>
                <a:gd name="connsiteX1" fmla="*/ 2875369 w 2875369"/>
                <a:gd name="connsiteY1" fmla="*/ 107713 h 1689350"/>
                <a:gd name="connsiteX2" fmla="*/ 2781532 w 2875369"/>
                <a:gd name="connsiteY2" fmla="*/ 1689350 h 1689350"/>
                <a:gd name="connsiteX3" fmla="*/ 0 w 2875369"/>
                <a:gd name="connsiteY3" fmla="*/ 1620793 h 1689350"/>
                <a:gd name="connsiteX4" fmla="*/ 135465 w 2875369"/>
                <a:gd name="connsiteY4" fmla="*/ 0 h 1689350"/>
                <a:gd name="connsiteX0" fmla="*/ 135465 w 2835389"/>
                <a:gd name="connsiteY0" fmla="*/ 0 h 1689350"/>
                <a:gd name="connsiteX1" fmla="*/ 2835389 w 2835389"/>
                <a:gd name="connsiteY1" fmla="*/ 93012 h 1689350"/>
                <a:gd name="connsiteX2" fmla="*/ 2781532 w 2835389"/>
                <a:gd name="connsiteY2" fmla="*/ 1689350 h 1689350"/>
                <a:gd name="connsiteX3" fmla="*/ 0 w 2835389"/>
                <a:gd name="connsiteY3" fmla="*/ 1620793 h 1689350"/>
                <a:gd name="connsiteX4" fmla="*/ 135465 w 2835389"/>
                <a:gd name="connsiteY4" fmla="*/ 0 h 1689350"/>
                <a:gd name="connsiteX0" fmla="*/ 88236 w 2788160"/>
                <a:gd name="connsiteY0" fmla="*/ 0 h 1689350"/>
                <a:gd name="connsiteX1" fmla="*/ 2788160 w 2788160"/>
                <a:gd name="connsiteY1" fmla="*/ 93012 h 1689350"/>
                <a:gd name="connsiteX2" fmla="*/ 2734303 w 2788160"/>
                <a:gd name="connsiteY2" fmla="*/ 1689350 h 1689350"/>
                <a:gd name="connsiteX3" fmla="*/ 0 w 2788160"/>
                <a:gd name="connsiteY3" fmla="*/ 1631752 h 1689350"/>
                <a:gd name="connsiteX4" fmla="*/ 88236 w 2788160"/>
                <a:gd name="connsiteY4" fmla="*/ 0 h 1689350"/>
                <a:gd name="connsiteX0" fmla="*/ 68646 w 2788160"/>
                <a:gd name="connsiteY0" fmla="*/ 0 h 1670924"/>
                <a:gd name="connsiteX1" fmla="*/ 2788160 w 2788160"/>
                <a:gd name="connsiteY1" fmla="*/ 74586 h 1670924"/>
                <a:gd name="connsiteX2" fmla="*/ 2734303 w 2788160"/>
                <a:gd name="connsiteY2" fmla="*/ 1670924 h 1670924"/>
                <a:gd name="connsiteX3" fmla="*/ 0 w 2788160"/>
                <a:gd name="connsiteY3" fmla="*/ 1613326 h 1670924"/>
                <a:gd name="connsiteX4" fmla="*/ 68646 w 2788160"/>
                <a:gd name="connsiteY4" fmla="*/ 0 h 1670924"/>
                <a:gd name="connsiteX0" fmla="*/ 68065 w 2787579"/>
                <a:gd name="connsiteY0" fmla="*/ 0 h 1670924"/>
                <a:gd name="connsiteX1" fmla="*/ 2787579 w 2787579"/>
                <a:gd name="connsiteY1" fmla="*/ 74586 h 1670924"/>
                <a:gd name="connsiteX2" fmla="*/ 2733722 w 2787579"/>
                <a:gd name="connsiteY2" fmla="*/ 1670924 h 1670924"/>
                <a:gd name="connsiteX3" fmla="*/ 0 w 2787579"/>
                <a:gd name="connsiteY3" fmla="*/ 1594318 h 1670924"/>
                <a:gd name="connsiteX4" fmla="*/ 68065 w 2787579"/>
                <a:gd name="connsiteY4" fmla="*/ 0 h 1670924"/>
                <a:gd name="connsiteX0" fmla="*/ 50221 w 2787579"/>
                <a:gd name="connsiteY0" fmla="*/ 0 h 1709522"/>
                <a:gd name="connsiteX1" fmla="*/ 2787579 w 2787579"/>
                <a:gd name="connsiteY1" fmla="*/ 113184 h 1709522"/>
                <a:gd name="connsiteX2" fmla="*/ 2733722 w 2787579"/>
                <a:gd name="connsiteY2" fmla="*/ 1709522 h 1709522"/>
                <a:gd name="connsiteX3" fmla="*/ 0 w 2787579"/>
                <a:gd name="connsiteY3" fmla="*/ 1632916 h 1709522"/>
                <a:gd name="connsiteX4" fmla="*/ 50221 w 2787579"/>
                <a:gd name="connsiteY4" fmla="*/ 0 h 1709522"/>
                <a:gd name="connsiteX0" fmla="*/ 60015 w 2797373"/>
                <a:gd name="connsiteY0" fmla="*/ 0 h 1709522"/>
                <a:gd name="connsiteX1" fmla="*/ 2797373 w 2797373"/>
                <a:gd name="connsiteY1" fmla="*/ 113184 h 1709522"/>
                <a:gd name="connsiteX2" fmla="*/ 2743516 w 2797373"/>
                <a:gd name="connsiteY2" fmla="*/ 1709522 h 1709522"/>
                <a:gd name="connsiteX3" fmla="*/ 0 w 2797373"/>
                <a:gd name="connsiteY3" fmla="*/ 1642129 h 1709522"/>
                <a:gd name="connsiteX4" fmla="*/ 60015 w 2797373"/>
                <a:gd name="connsiteY4" fmla="*/ 0 h 1709522"/>
                <a:gd name="connsiteX0" fmla="*/ 61179 w 2798537"/>
                <a:gd name="connsiteY0" fmla="*/ 0 h 1709522"/>
                <a:gd name="connsiteX1" fmla="*/ 2798537 w 2798537"/>
                <a:gd name="connsiteY1" fmla="*/ 113184 h 1709522"/>
                <a:gd name="connsiteX2" fmla="*/ 2744680 w 2798537"/>
                <a:gd name="connsiteY2" fmla="*/ 1709522 h 1709522"/>
                <a:gd name="connsiteX3" fmla="*/ 0 w 2798537"/>
                <a:gd name="connsiteY3" fmla="*/ 1680145 h 1709522"/>
                <a:gd name="connsiteX4" fmla="*/ 61179 w 2798537"/>
                <a:gd name="connsiteY4" fmla="*/ 0 h 1709522"/>
                <a:gd name="connsiteX0" fmla="*/ 61179 w 2798537"/>
                <a:gd name="connsiteY0" fmla="*/ 0 h 1689932"/>
                <a:gd name="connsiteX1" fmla="*/ 2798537 w 2798537"/>
                <a:gd name="connsiteY1" fmla="*/ 113184 h 1689932"/>
                <a:gd name="connsiteX2" fmla="*/ 2726254 w 2798537"/>
                <a:gd name="connsiteY2" fmla="*/ 1689932 h 1689932"/>
                <a:gd name="connsiteX3" fmla="*/ 0 w 2798537"/>
                <a:gd name="connsiteY3" fmla="*/ 1680145 h 1689932"/>
                <a:gd name="connsiteX4" fmla="*/ 61179 w 2798537"/>
                <a:gd name="connsiteY4" fmla="*/ 0 h 1689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537" h="1689932">
                  <a:moveTo>
                    <a:pt x="61179" y="0"/>
                  </a:moveTo>
                  <a:lnTo>
                    <a:pt x="2798537" y="113184"/>
                  </a:lnTo>
                  <a:lnTo>
                    <a:pt x="2726254" y="1689932"/>
                  </a:lnTo>
                  <a:lnTo>
                    <a:pt x="0" y="1680145"/>
                  </a:lnTo>
                  <a:lnTo>
                    <a:pt x="61179"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80" name="Rectangle 132"/>
            <p:cNvSpPr/>
            <p:nvPr/>
          </p:nvSpPr>
          <p:spPr>
            <a:xfrm rot="18723521">
              <a:off x="-2955265" y="1116859"/>
              <a:ext cx="3540081" cy="3452511"/>
            </a:xfrm>
            <a:custGeom>
              <a:avLst/>
              <a:gdLst>
                <a:gd name="connsiteX0" fmla="*/ 0 w 3133164"/>
                <a:gd name="connsiteY0" fmla="*/ 0 h 3025589"/>
                <a:gd name="connsiteX1" fmla="*/ 3133164 w 3133164"/>
                <a:gd name="connsiteY1" fmla="*/ 0 h 3025589"/>
                <a:gd name="connsiteX2" fmla="*/ 3133164 w 3133164"/>
                <a:gd name="connsiteY2" fmla="*/ 3025589 h 3025589"/>
                <a:gd name="connsiteX3" fmla="*/ 0 w 3133164"/>
                <a:gd name="connsiteY3" fmla="*/ 3025589 h 3025589"/>
                <a:gd name="connsiteX4" fmla="*/ 0 w 3133164"/>
                <a:gd name="connsiteY4" fmla="*/ 0 h 3025589"/>
                <a:gd name="connsiteX0" fmla="*/ 0 w 3169646"/>
                <a:gd name="connsiteY0" fmla="*/ 0 h 3025589"/>
                <a:gd name="connsiteX1" fmla="*/ 3169646 w 3169646"/>
                <a:gd name="connsiteY1" fmla="*/ 401758 h 3025589"/>
                <a:gd name="connsiteX2" fmla="*/ 3133164 w 3169646"/>
                <a:gd name="connsiteY2" fmla="*/ 3025589 h 3025589"/>
                <a:gd name="connsiteX3" fmla="*/ 0 w 3169646"/>
                <a:gd name="connsiteY3" fmla="*/ 3025589 h 3025589"/>
                <a:gd name="connsiteX4" fmla="*/ 0 w 3169646"/>
                <a:gd name="connsiteY4" fmla="*/ 0 h 3025589"/>
                <a:gd name="connsiteX0" fmla="*/ 0 w 3169646"/>
                <a:gd name="connsiteY0" fmla="*/ 0 h 3025589"/>
                <a:gd name="connsiteX1" fmla="*/ 3169646 w 3169646"/>
                <a:gd name="connsiteY1" fmla="*/ 401758 h 3025589"/>
                <a:gd name="connsiteX2" fmla="*/ 3047737 w 3169646"/>
                <a:gd name="connsiteY2" fmla="*/ 2649879 h 3025589"/>
                <a:gd name="connsiteX3" fmla="*/ 0 w 3169646"/>
                <a:gd name="connsiteY3" fmla="*/ 3025589 h 3025589"/>
                <a:gd name="connsiteX4" fmla="*/ 0 w 3169646"/>
                <a:gd name="connsiteY4" fmla="*/ 0 h 3025589"/>
                <a:gd name="connsiteX0" fmla="*/ 0 w 3169646"/>
                <a:gd name="connsiteY0" fmla="*/ 0 h 3070471"/>
                <a:gd name="connsiteX1" fmla="*/ 3169646 w 3169646"/>
                <a:gd name="connsiteY1" fmla="*/ 401758 h 3070471"/>
                <a:gd name="connsiteX2" fmla="*/ 3047737 w 3169646"/>
                <a:gd name="connsiteY2" fmla="*/ 2649879 h 3070471"/>
                <a:gd name="connsiteX3" fmla="*/ 2419612 w 3169646"/>
                <a:gd name="connsiteY3" fmla="*/ 3070471 h 3070471"/>
                <a:gd name="connsiteX4" fmla="*/ 0 w 3169646"/>
                <a:gd name="connsiteY4" fmla="*/ 3025589 h 3070471"/>
                <a:gd name="connsiteX5" fmla="*/ 0 w 3169646"/>
                <a:gd name="connsiteY5" fmla="*/ 0 h 3070471"/>
                <a:gd name="connsiteX0" fmla="*/ 0 w 3169646"/>
                <a:gd name="connsiteY0" fmla="*/ 240939 h 3311410"/>
                <a:gd name="connsiteX1" fmla="*/ 2217598 w 3169646"/>
                <a:gd name="connsiteY1" fmla="*/ 16268 h 3311410"/>
                <a:gd name="connsiteX2" fmla="*/ 3169646 w 3169646"/>
                <a:gd name="connsiteY2" fmla="*/ 642697 h 3311410"/>
                <a:gd name="connsiteX3" fmla="*/ 3047737 w 3169646"/>
                <a:gd name="connsiteY3" fmla="*/ 2890818 h 3311410"/>
                <a:gd name="connsiteX4" fmla="*/ 2419612 w 3169646"/>
                <a:gd name="connsiteY4" fmla="*/ 3311410 h 3311410"/>
                <a:gd name="connsiteX5" fmla="*/ 0 w 3169646"/>
                <a:gd name="connsiteY5" fmla="*/ 3266528 h 3311410"/>
                <a:gd name="connsiteX6" fmla="*/ 0 w 3169646"/>
                <a:gd name="connsiteY6" fmla="*/ 240939 h 3311410"/>
                <a:gd name="connsiteX0" fmla="*/ 0 w 3437936"/>
                <a:gd name="connsiteY0" fmla="*/ 0 h 3407971"/>
                <a:gd name="connsiteX1" fmla="*/ 2485888 w 3437936"/>
                <a:gd name="connsiteY1" fmla="*/ 112829 h 3407971"/>
                <a:gd name="connsiteX2" fmla="*/ 3437936 w 3437936"/>
                <a:gd name="connsiteY2" fmla="*/ 739258 h 3407971"/>
                <a:gd name="connsiteX3" fmla="*/ 3316027 w 3437936"/>
                <a:gd name="connsiteY3" fmla="*/ 2987379 h 3407971"/>
                <a:gd name="connsiteX4" fmla="*/ 2687902 w 3437936"/>
                <a:gd name="connsiteY4" fmla="*/ 3407971 h 3407971"/>
                <a:gd name="connsiteX5" fmla="*/ 268290 w 3437936"/>
                <a:gd name="connsiteY5" fmla="*/ 3363089 h 3407971"/>
                <a:gd name="connsiteX6" fmla="*/ 0 w 3437936"/>
                <a:gd name="connsiteY6" fmla="*/ 0 h 3407971"/>
                <a:gd name="connsiteX0" fmla="*/ 0 w 3437936"/>
                <a:gd name="connsiteY0" fmla="*/ 0 h 3407971"/>
                <a:gd name="connsiteX1" fmla="*/ 2485888 w 3437936"/>
                <a:gd name="connsiteY1" fmla="*/ 112829 h 3407971"/>
                <a:gd name="connsiteX2" fmla="*/ 3437936 w 3437936"/>
                <a:gd name="connsiteY2" fmla="*/ 739258 h 3407971"/>
                <a:gd name="connsiteX3" fmla="*/ 3316027 w 3437936"/>
                <a:gd name="connsiteY3" fmla="*/ 2987379 h 3407971"/>
                <a:gd name="connsiteX4" fmla="*/ 2687902 w 3437936"/>
                <a:gd name="connsiteY4" fmla="*/ 3407971 h 3407971"/>
                <a:gd name="connsiteX5" fmla="*/ 268290 w 3437936"/>
                <a:gd name="connsiteY5" fmla="*/ 3363089 h 3407971"/>
                <a:gd name="connsiteX6" fmla="*/ 96731 w 3437936"/>
                <a:gd name="connsiteY6" fmla="*/ 656547 h 3407971"/>
                <a:gd name="connsiteX7" fmla="*/ 0 w 3437936"/>
                <a:gd name="connsiteY7" fmla="*/ 0 h 3407971"/>
                <a:gd name="connsiteX0" fmla="*/ 83261 w 3521197"/>
                <a:gd name="connsiteY0" fmla="*/ 0 h 3407971"/>
                <a:gd name="connsiteX1" fmla="*/ 2569149 w 3521197"/>
                <a:gd name="connsiteY1" fmla="*/ 112829 h 3407971"/>
                <a:gd name="connsiteX2" fmla="*/ 3521197 w 3521197"/>
                <a:gd name="connsiteY2" fmla="*/ 739258 h 3407971"/>
                <a:gd name="connsiteX3" fmla="*/ 3399288 w 3521197"/>
                <a:gd name="connsiteY3" fmla="*/ 2987379 h 3407971"/>
                <a:gd name="connsiteX4" fmla="*/ 2771163 w 3521197"/>
                <a:gd name="connsiteY4" fmla="*/ 3407971 h 3407971"/>
                <a:gd name="connsiteX5" fmla="*/ 351551 w 3521197"/>
                <a:gd name="connsiteY5" fmla="*/ 3363089 h 3407971"/>
                <a:gd name="connsiteX6" fmla="*/ 179992 w 3521197"/>
                <a:gd name="connsiteY6" fmla="*/ 656547 h 3407971"/>
                <a:gd name="connsiteX7" fmla="*/ 83261 w 3521197"/>
                <a:gd name="connsiteY7" fmla="*/ 0 h 3407971"/>
                <a:gd name="connsiteX0" fmla="*/ 83261 w 3521197"/>
                <a:gd name="connsiteY0" fmla="*/ 0 h 3407971"/>
                <a:gd name="connsiteX1" fmla="*/ 2569149 w 3521197"/>
                <a:gd name="connsiteY1" fmla="*/ 112829 h 3407971"/>
                <a:gd name="connsiteX2" fmla="*/ 3521197 w 3521197"/>
                <a:gd name="connsiteY2" fmla="*/ 739258 h 3407971"/>
                <a:gd name="connsiteX3" fmla="*/ 3399288 w 3521197"/>
                <a:gd name="connsiteY3" fmla="*/ 2987379 h 3407971"/>
                <a:gd name="connsiteX4" fmla="*/ 2771163 w 3521197"/>
                <a:gd name="connsiteY4" fmla="*/ 3407971 h 3407971"/>
                <a:gd name="connsiteX5" fmla="*/ 351551 w 3521197"/>
                <a:gd name="connsiteY5" fmla="*/ 3363089 h 3407971"/>
                <a:gd name="connsiteX6" fmla="*/ 1554921 w 3521197"/>
                <a:gd name="connsiteY6" fmla="*/ 1136597 h 3407971"/>
                <a:gd name="connsiteX7" fmla="*/ 179992 w 3521197"/>
                <a:gd name="connsiteY7" fmla="*/ 656547 h 3407971"/>
                <a:gd name="connsiteX8" fmla="*/ 83261 w 3521197"/>
                <a:gd name="connsiteY8" fmla="*/ 0 h 3407971"/>
                <a:gd name="connsiteX0" fmla="*/ 83261 w 3521197"/>
                <a:gd name="connsiteY0" fmla="*/ 0 h 3479138"/>
                <a:gd name="connsiteX1" fmla="*/ 2569149 w 3521197"/>
                <a:gd name="connsiteY1" fmla="*/ 112829 h 3479138"/>
                <a:gd name="connsiteX2" fmla="*/ 3521197 w 3521197"/>
                <a:gd name="connsiteY2" fmla="*/ 739258 h 3479138"/>
                <a:gd name="connsiteX3" fmla="*/ 3399288 w 3521197"/>
                <a:gd name="connsiteY3" fmla="*/ 2987379 h 3479138"/>
                <a:gd name="connsiteX4" fmla="*/ 2771163 w 3521197"/>
                <a:gd name="connsiteY4" fmla="*/ 3407971 h 3479138"/>
                <a:gd name="connsiteX5" fmla="*/ 1868957 w 3521197"/>
                <a:gd name="connsiteY5" fmla="*/ 3479138 h 3479138"/>
                <a:gd name="connsiteX6" fmla="*/ 1554921 w 3521197"/>
                <a:gd name="connsiteY6" fmla="*/ 1136597 h 3479138"/>
                <a:gd name="connsiteX7" fmla="*/ 179992 w 3521197"/>
                <a:gd name="connsiteY7" fmla="*/ 656547 h 3479138"/>
                <a:gd name="connsiteX8" fmla="*/ 83261 w 3521197"/>
                <a:gd name="connsiteY8" fmla="*/ 0 h 3479138"/>
                <a:gd name="connsiteX0" fmla="*/ 83261 w 3521197"/>
                <a:gd name="connsiteY0" fmla="*/ 0 h 3479138"/>
                <a:gd name="connsiteX1" fmla="*/ 2569149 w 3521197"/>
                <a:gd name="connsiteY1" fmla="*/ 112829 h 3479138"/>
                <a:gd name="connsiteX2" fmla="*/ 3521197 w 3521197"/>
                <a:gd name="connsiteY2" fmla="*/ 739258 h 3479138"/>
                <a:gd name="connsiteX3" fmla="*/ 3399288 w 3521197"/>
                <a:gd name="connsiteY3" fmla="*/ 2987379 h 3479138"/>
                <a:gd name="connsiteX4" fmla="*/ 2771163 w 3521197"/>
                <a:gd name="connsiteY4" fmla="*/ 3407971 h 3479138"/>
                <a:gd name="connsiteX5" fmla="*/ 1868957 w 3521197"/>
                <a:gd name="connsiteY5" fmla="*/ 3479138 h 3479138"/>
                <a:gd name="connsiteX6" fmla="*/ 1554921 w 3521197"/>
                <a:gd name="connsiteY6" fmla="*/ 1136597 h 3479138"/>
                <a:gd name="connsiteX7" fmla="*/ 179992 w 3521197"/>
                <a:gd name="connsiteY7" fmla="*/ 656547 h 3479138"/>
                <a:gd name="connsiteX8" fmla="*/ 83261 w 3521197"/>
                <a:gd name="connsiteY8" fmla="*/ 0 h 3479138"/>
                <a:gd name="connsiteX0" fmla="*/ 83261 w 3521197"/>
                <a:gd name="connsiteY0" fmla="*/ 0 h 3479138"/>
                <a:gd name="connsiteX1" fmla="*/ 2569149 w 3521197"/>
                <a:gd name="connsiteY1" fmla="*/ 112829 h 3479138"/>
                <a:gd name="connsiteX2" fmla="*/ 3521197 w 3521197"/>
                <a:gd name="connsiteY2" fmla="*/ 739258 h 3479138"/>
                <a:gd name="connsiteX3" fmla="*/ 3399288 w 3521197"/>
                <a:gd name="connsiteY3" fmla="*/ 2987379 h 3479138"/>
                <a:gd name="connsiteX4" fmla="*/ 2767164 w 3521197"/>
                <a:gd name="connsiteY4" fmla="*/ 3380790 h 3479138"/>
                <a:gd name="connsiteX5" fmla="*/ 1868957 w 3521197"/>
                <a:gd name="connsiteY5" fmla="*/ 3479138 h 3479138"/>
                <a:gd name="connsiteX6" fmla="*/ 1554921 w 3521197"/>
                <a:gd name="connsiteY6" fmla="*/ 1136597 h 3479138"/>
                <a:gd name="connsiteX7" fmla="*/ 179992 w 3521197"/>
                <a:gd name="connsiteY7" fmla="*/ 656547 h 3479138"/>
                <a:gd name="connsiteX8" fmla="*/ 83261 w 3521197"/>
                <a:gd name="connsiteY8" fmla="*/ 0 h 3479138"/>
                <a:gd name="connsiteX0" fmla="*/ 83261 w 3521197"/>
                <a:gd name="connsiteY0" fmla="*/ 0 h 3479138"/>
                <a:gd name="connsiteX1" fmla="*/ 2569149 w 3521197"/>
                <a:gd name="connsiteY1" fmla="*/ 112829 h 3479138"/>
                <a:gd name="connsiteX2" fmla="*/ 3521197 w 3521197"/>
                <a:gd name="connsiteY2" fmla="*/ 739258 h 3479138"/>
                <a:gd name="connsiteX3" fmla="*/ 3412262 w 3521197"/>
                <a:gd name="connsiteY3" fmla="*/ 2944884 h 3479138"/>
                <a:gd name="connsiteX4" fmla="*/ 2767164 w 3521197"/>
                <a:gd name="connsiteY4" fmla="*/ 3380790 h 3479138"/>
                <a:gd name="connsiteX5" fmla="*/ 1868957 w 3521197"/>
                <a:gd name="connsiteY5" fmla="*/ 3479138 h 3479138"/>
                <a:gd name="connsiteX6" fmla="*/ 1554921 w 3521197"/>
                <a:gd name="connsiteY6" fmla="*/ 1136597 h 3479138"/>
                <a:gd name="connsiteX7" fmla="*/ 179992 w 3521197"/>
                <a:gd name="connsiteY7" fmla="*/ 656547 h 3479138"/>
                <a:gd name="connsiteX8" fmla="*/ 83261 w 3521197"/>
                <a:gd name="connsiteY8" fmla="*/ 0 h 3479138"/>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554921 w 3521197"/>
                <a:gd name="connsiteY6" fmla="*/ 1136597 h 3501216"/>
                <a:gd name="connsiteX7" fmla="*/ 179992 w 3521197"/>
                <a:gd name="connsiteY7" fmla="*/ 656547 h 3501216"/>
                <a:gd name="connsiteX8" fmla="*/ 83261 w 3521197"/>
                <a:gd name="connsiteY8" fmla="*/ 0 h 3501216"/>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554921 w 3521197"/>
                <a:gd name="connsiteY6" fmla="*/ 1136597 h 3501216"/>
                <a:gd name="connsiteX7" fmla="*/ 179992 w 3521197"/>
                <a:gd name="connsiteY7" fmla="*/ 656547 h 3501216"/>
                <a:gd name="connsiteX8" fmla="*/ 83261 w 3521197"/>
                <a:gd name="connsiteY8" fmla="*/ 0 h 3501216"/>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554921 w 3521197"/>
                <a:gd name="connsiteY6" fmla="*/ 1136597 h 3501216"/>
                <a:gd name="connsiteX7" fmla="*/ 179992 w 3521197"/>
                <a:gd name="connsiteY7" fmla="*/ 656547 h 3501216"/>
                <a:gd name="connsiteX8" fmla="*/ 83261 w 3521197"/>
                <a:gd name="connsiteY8" fmla="*/ 0 h 3501216"/>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644464 w 3521197"/>
                <a:gd name="connsiteY6" fmla="*/ 1178964 h 3501216"/>
                <a:gd name="connsiteX7" fmla="*/ 179992 w 3521197"/>
                <a:gd name="connsiteY7" fmla="*/ 656547 h 3501216"/>
                <a:gd name="connsiteX8" fmla="*/ 83261 w 3521197"/>
                <a:gd name="connsiteY8" fmla="*/ 0 h 3501216"/>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644464 w 3521197"/>
                <a:gd name="connsiteY6" fmla="*/ 1178964 h 3501216"/>
                <a:gd name="connsiteX7" fmla="*/ 179992 w 3521197"/>
                <a:gd name="connsiteY7" fmla="*/ 656547 h 3501216"/>
                <a:gd name="connsiteX8" fmla="*/ 83261 w 3521197"/>
                <a:gd name="connsiteY8" fmla="*/ 0 h 3501216"/>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644464 w 3521197"/>
                <a:gd name="connsiteY6" fmla="*/ 1178964 h 3501216"/>
                <a:gd name="connsiteX7" fmla="*/ 179992 w 3521197"/>
                <a:gd name="connsiteY7" fmla="*/ 656547 h 3501216"/>
                <a:gd name="connsiteX8" fmla="*/ 83261 w 3521197"/>
                <a:gd name="connsiteY8" fmla="*/ 0 h 3501216"/>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583211 w 3521197"/>
                <a:gd name="connsiteY6" fmla="*/ 1111074 h 3501216"/>
                <a:gd name="connsiteX7" fmla="*/ 179992 w 3521197"/>
                <a:gd name="connsiteY7" fmla="*/ 656547 h 3501216"/>
                <a:gd name="connsiteX8" fmla="*/ 83261 w 3521197"/>
                <a:gd name="connsiteY8" fmla="*/ 0 h 3501216"/>
                <a:gd name="connsiteX0" fmla="*/ 83261 w 3521197"/>
                <a:gd name="connsiteY0" fmla="*/ 0 h 3501216"/>
                <a:gd name="connsiteX1" fmla="*/ 2569149 w 3521197"/>
                <a:gd name="connsiteY1" fmla="*/ 112829 h 3501216"/>
                <a:gd name="connsiteX2" fmla="*/ 3521197 w 3521197"/>
                <a:gd name="connsiteY2" fmla="*/ 739258 h 3501216"/>
                <a:gd name="connsiteX3" fmla="*/ 3412262 w 3521197"/>
                <a:gd name="connsiteY3" fmla="*/ 2944884 h 3501216"/>
                <a:gd name="connsiteX4" fmla="*/ 2767164 w 3521197"/>
                <a:gd name="connsiteY4" fmla="*/ 3380790 h 3501216"/>
                <a:gd name="connsiteX5" fmla="*/ 1878613 w 3521197"/>
                <a:gd name="connsiteY5" fmla="*/ 3501216 h 3501216"/>
                <a:gd name="connsiteX6" fmla="*/ 1583211 w 3521197"/>
                <a:gd name="connsiteY6" fmla="*/ 1111074 h 3501216"/>
                <a:gd name="connsiteX7" fmla="*/ 179992 w 3521197"/>
                <a:gd name="connsiteY7" fmla="*/ 656547 h 3501216"/>
                <a:gd name="connsiteX8" fmla="*/ 83261 w 3521197"/>
                <a:gd name="connsiteY8" fmla="*/ 0 h 3501216"/>
                <a:gd name="connsiteX0" fmla="*/ 83261 w 3521197"/>
                <a:gd name="connsiteY0" fmla="*/ 0 h 3470589"/>
                <a:gd name="connsiteX1" fmla="*/ 2569149 w 3521197"/>
                <a:gd name="connsiteY1" fmla="*/ 112829 h 3470589"/>
                <a:gd name="connsiteX2" fmla="*/ 3521197 w 3521197"/>
                <a:gd name="connsiteY2" fmla="*/ 739258 h 3470589"/>
                <a:gd name="connsiteX3" fmla="*/ 3412262 w 3521197"/>
                <a:gd name="connsiteY3" fmla="*/ 2944884 h 3470589"/>
                <a:gd name="connsiteX4" fmla="*/ 2767164 w 3521197"/>
                <a:gd name="connsiteY4" fmla="*/ 3380790 h 3470589"/>
                <a:gd name="connsiteX5" fmla="*/ 1912558 w 3521197"/>
                <a:gd name="connsiteY5" fmla="*/ 3470589 h 3470589"/>
                <a:gd name="connsiteX6" fmla="*/ 1583211 w 3521197"/>
                <a:gd name="connsiteY6" fmla="*/ 1111074 h 3470589"/>
                <a:gd name="connsiteX7" fmla="*/ 179992 w 3521197"/>
                <a:gd name="connsiteY7" fmla="*/ 656547 h 3470589"/>
                <a:gd name="connsiteX8" fmla="*/ 83261 w 3521197"/>
                <a:gd name="connsiteY8" fmla="*/ 0 h 3470589"/>
                <a:gd name="connsiteX0" fmla="*/ 83261 w 3521197"/>
                <a:gd name="connsiteY0" fmla="*/ 0 h 3470589"/>
                <a:gd name="connsiteX1" fmla="*/ 2569149 w 3521197"/>
                <a:gd name="connsiteY1" fmla="*/ 112829 h 3470589"/>
                <a:gd name="connsiteX2" fmla="*/ 3521197 w 3521197"/>
                <a:gd name="connsiteY2" fmla="*/ 739258 h 3470589"/>
                <a:gd name="connsiteX3" fmla="*/ 3412262 w 3521197"/>
                <a:gd name="connsiteY3" fmla="*/ 2944884 h 3470589"/>
                <a:gd name="connsiteX4" fmla="*/ 2767164 w 3521197"/>
                <a:gd name="connsiteY4" fmla="*/ 3380790 h 3470589"/>
                <a:gd name="connsiteX5" fmla="*/ 1912558 w 3521197"/>
                <a:gd name="connsiteY5" fmla="*/ 3470589 h 3470589"/>
                <a:gd name="connsiteX6" fmla="*/ 1583211 w 3521197"/>
                <a:gd name="connsiteY6" fmla="*/ 1111074 h 3470589"/>
                <a:gd name="connsiteX7" fmla="*/ 179992 w 3521197"/>
                <a:gd name="connsiteY7" fmla="*/ 656547 h 3470589"/>
                <a:gd name="connsiteX8" fmla="*/ 83261 w 3521197"/>
                <a:gd name="connsiteY8" fmla="*/ 0 h 3470589"/>
                <a:gd name="connsiteX0" fmla="*/ 83261 w 3521197"/>
                <a:gd name="connsiteY0" fmla="*/ 0 h 3477905"/>
                <a:gd name="connsiteX1" fmla="*/ 2569149 w 3521197"/>
                <a:gd name="connsiteY1" fmla="*/ 112829 h 3477905"/>
                <a:gd name="connsiteX2" fmla="*/ 3521197 w 3521197"/>
                <a:gd name="connsiteY2" fmla="*/ 739258 h 3477905"/>
                <a:gd name="connsiteX3" fmla="*/ 3412262 w 3521197"/>
                <a:gd name="connsiteY3" fmla="*/ 2944884 h 3477905"/>
                <a:gd name="connsiteX4" fmla="*/ 2767164 w 3521197"/>
                <a:gd name="connsiteY4" fmla="*/ 3380790 h 3477905"/>
                <a:gd name="connsiteX5" fmla="*/ 1949949 w 3521197"/>
                <a:gd name="connsiteY5" fmla="*/ 3477905 h 3477905"/>
                <a:gd name="connsiteX6" fmla="*/ 1583211 w 3521197"/>
                <a:gd name="connsiteY6" fmla="*/ 1111074 h 3477905"/>
                <a:gd name="connsiteX7" fmla="*/ 179992 w 3521197"/>
                <a:gd name="connsiteY7" fmla="*/ 656547 h 3477905"/>
                <a:gd name="connsiteX8" fmla="*/ 83261 w 3521197"/>
                <a:gd name="connsiteY8" fmla="*/ 0 h 3477905"/>
                <a:gd name="connsiteX0" fmla="*/ 83261 w 3521197"/>
                <a:gd name="connsiteY0" fmla="*/ 0 h 3477905"/>
                <a:gd name="connsiteX1" fmla="*/ 2569149 w 3521197"/>
                <a:gd name="connsiteY1" fmla="*/ 112829 h 3477905"/>
                <a:gd name="connsiteX2" fmla="*/ 3521197 w 3521197"/>
                <a:gd name="connsiteY2" fmla="*/ 739258 h 3477905"/>
                <a:gd name="connsiteX3" fmla="*/ 3412262 w 3521197"/>
                <a:gd name="connsiteY3" fmla="*/ 2944884 h 3477905"/>
                <a:gd name="connsiteX4" fmla="*/ 2767164 w 3521197"/>
                <a:gd name="connsiteY4" fmla="*/ 3380790 h 3477905"/>
                <a:gd name="connsiteX5" fmla="*/ 1949949 w 3521197"/>
                <a:gd name="connsiteY5" fmla="*/ 3477905 h 3477905"/>
                <a:gd name="connsiteX6" fmla="*/ 1583211 w 3521197"/>
                <a:gd name="connsiteY6" fmla="*/ 1111074 h 3477905"/>
                <a:gd name="connsiteX7" fmla="*/ 179992 w 3521197"/>
                <a:gd name="connsiteY7" fmla="*/ 656547 h 3477905"/>
                <a:gd name="connsiteX8" fmla="*/ 83261 w 3521197"/>
                <a:gd name="connsiteY8" fmla="*/ 0 h 3477905"/>
                <a:gd name="connsiteX0" fmla="*/ 83261 w 3521197"/>
                <a:gd name="connsiteY0" fmla="*/ 0 h 3477905"/>
                <a:gd name="connsiteX1" fmla="*/ 2569149 w 3521197"/>
                <a:gd name="connsiteY1" fmla="*/ 112829 h 3477905"/>
                <a:gd name="connsiteX2" fmla="*/ 3521197 w 3521197"/>
                <a:gd name="connsiteY2" fmla="*/ 739258 h 3477905"/>
                <a:gd name="connsiteX3" fmla="*/ 3412262 w 3521197"/>
                <a:gd name="connsiteY3" fmla="*/ 2944884 h 3477905"/>
                <a:gd name="connsiteX4" fmla="*/ 2767164 w 3521197"/>
                <a:gd name="connsiteY4" fmla="*/ 3380790 h 3477905"/>
                <a:gd name="connsiteX5" fmla="*/ 1949949 w 3521197"/>
                <a:gd name="connsiteY5" fmla="*/ 3477905 h 3477905"/>
                <a:gd name="connsiteX6" fmla="*/ 1583211 w 3521197"/>
                <a:gd name="connsiteY6" fmla="*/ 1111074 h 3477905"/>
                <a:gd name="connsiteX7" fmla="*/ 179992 w 3521197"/>
                <a:gd name="connsiteY7" fmla="*/ 656547 h 3477905"/>
                <a:gd name="connsiteX8" fmla="*/ 83261 w 3521197"/>
                <a:gd name="connsiteY8" fmla="*/ 0 h 3477905"/>
                <a:gd name="connsiteX0" fmla="*/ 74002 w 3511938"/>
                <a:gd name="connsiteY0" fmla="*/ 0 h 3477905"/>
                <a:gd name="connsiteX1" fmla="*/ 2559890 w 3511938"/>
                <a:gd name="connsiteY1" fmla="*/ 112829 h 3477905"/>
                <a:gd name="connsiteX2" fmla="*/ 3511938 w 3511938"/>
                <a:gd name="connsiteY2" fmla="*/ 739258 h 3477905"/>
                <a:gd name="connsiteX3" fmla="*/ 3403003 w 3511938"/>
                <a:gd name="connsiteY3" fmla="*/ 2944884 h 3477905"/>
                <a:gd name="connsiteX4" fmla="*/ 2757905 w 3511938"/>
                <a:gd name="connsiteY4" fmla="*/ 3380790 h 3477905"/>
                <a:gd name="connsiteX5" fmla="*/ 1940690 w 3511938"/>
                <a:gd name="connsiteY5" fmla="*/ 3477905 h 3477905"/>
                <a:gd name="connsiteX6" fmla="*/ 1573952 w 3511938"/>
                <a:gd name="connsiteY6" fmla="*/ 1111074 h 3477905"/>
                <a:gd name="connsiteX7" fmla="*/ 184813 w 3511938"/>
                <a:gd name="connsiteY7" fmla="*/ 592527 h 3477905"/>
                <a:gd name="connsiteX8" fmla="*/ 74002 w 3511938"/>
                <a:gd name="connsiteY8" fmla="*/ 0 h 3477905"/>
                <a:gd name="connsiteX0" fmla="*/ 74002 w 3511938"/>
                <a:gd name="connsiteY0" fmla="*/ 0 h 3477905"/>
                <a:gd name="connsiteX1" fmla="*/ 2559890 w 3511938"/>
                <a:gd name="connsiteY1" fmla="*/ 112829 h 3477905"/>
                <a:gd name="connsiteX2" fmla="*/ 3511938 w 3511938"/>
                <a:gd name="connsiteY2" fmla="*/ 739258 h 3477905"/>
                <a:gd name="connsiteX3" fmla="*/ 3403003 w 3511938"/>
                <a:gd name="connsiteY3" fmla="*/ 2944884 h 3477905"/>
                <a:gd name="connsiteX4" fmla="*/ 2757905 w 3511938"/>
                <a:gd name="connsiteY4" fmla="*/ 3380790 h 3477905"/>
                <a:gd name="connsiteX5" fmla="*/ 1940690 w 3511938"/>
                <a:gd name="connsiteY5" fmla="*/ 3477905 h 3477905"/>
                <a:gd name="connsiteX6" fmla="*/ 1573952 w 3511938"/>
                <a:gd name="connsiteY6" fmla="*/ 1111074 h 3477905"/>
                <a:gd name="connsiteX7" fmla="*/ 184813 w 3511938"/>
                <a:gd name="connsiteY7" fmla="*/ 592527 h 3477905"/>
                <a:gd name="connsiteX8" fmla="*/ 74002 w 3511938"/>
                <a:gd name="connsiteY8" fmla="*/ 0 h 3477905"/>
                <a:gd name="connsiteX0" fmla="*/ 74002 w 3511938"/>
                <a:gd name="connsiteY0" fmla="*/ 0 h 3477905"/>
                <a:gd name="connsiteX1" fmla="*/ 2559890 w 3511938"/>
                <a:gd name="connsiteY1" fmla="*/ 112829 h 3477905"/>
                <a:gd name="connsiteX2" fmla="*/ 3511938 w 3511938"/>
                <a:gd name="connsiteY2" fmla="*/ 739258 h 3477905"/>
                <a:gd name="connsiteX3" fmla="*/ 3403003 w 3511938"/>
                <a:gd name="connsiteY3" fmla="*/ 2944884 h 3477905"/>
                <a:gd name="connsiteX4" fmla="*/ 2757905 w 3511938"/>
                <a:gd name="connsiteY4" fmla="*/ 3380790 h 3477905"/>
                <a:gd name="connsiteX5" fmla="*/ 1940690 w 3511938"/>
                <a:gd name="connsiteY5" fmla="*/ 3477905 h 3477905"/>
                <a:gd name="connsiteX6" fmla="*/ 1573952 w 3511938"/>
                <a:gd name="connsiteY6" fmla="*/ 1111074 h 3477905"/>
                <a:gd name="connsiteX7" fmla="*/ 184813 w 3511938"/>
                <a:gd name="connsiteY7" fmla="*/ 592527 h 3477905"/>
                <a:gd name="connsiteX8" fmla="*/ 74002 w 3511938"/>
                <a:gd name="connsiteY8" fmla="*/ 0 h 3477905"/>
                <a:gd name="connsiteX0" fmla="*/ 120448 w 3490918"/>
                <a:gd name="connsiteY0" fmla="*/ 0 h 3425881"/>
                <a:gd name="connsiteX1" fmla="*/ 2538870 w 3490918"/>
                <a:gd name="connsiteY1" fmla="*/ 60805 h 3425881"/>
                <a:gd name="connsiteX2" fmla="*/ 3490918 w 3490918"/>
                <a:gd name="connsiteY2" fmla="*/ 687234 h 3425881"/>
                <a:gd name="connsiteX3" fmla="*/ 3381983 w 3490918"/>
                <a:gd name="connsiteY3" fmla="*/ 2892860 h 3425881"/>
                <a:gd name="connsiteX4" fmla="*/ 2736885 w 3490918"/>
                <a:gd name="connsiteY4" fmla="*/ 3328766 h 3425881"/>
                <a:gd name="connsiteX5" fmla="*/ 1919670 w 3490918"/>
                <a:gd name="connsiteY5" fmla="*/ 3425881 h 3425881"/>
                <a:gd name="connsiteX6" fmla="*/ 1552932 w 3490918"/>
                <a:gd name="connsiteY6" fmla="*/ 1059050 h 3425881"/>
                <a:gd name="connsiteX7" fmla="*/ 163793 w 3490918"/>
                <a:gd name="connsiteY7" fmla="*/ 540503 h 3425881"/>
                <a:gd name="connsiteX8" fmla="*/ 120448 w 3490918"/>
                <a:gd name="connsiteY8" fmla="*/ 0 h 3425881"/>
                <a:gd name="connsiteX0" fmla="*/ 182785 w 3553255"/>
                <a:gd name="connsiteY0" fmla="*/ 0 h 3425881"/>
                <a:gd name="connsiteX1" fmla="*/ 2601207 w 3553255"/>
                <a:gd name="connsiteY1" fmla="*/ 60805 h 3425881"/>
                <a:gd name="connsiteX2" fmla="*/ 3553255 w 3553255"/>
                <a:gd name="connsiteY2" fmla="*/ 687234 h 3425881"/>
                <a:gd name="connsiteX3" fmla="*/ 3444320 w 3553255"/>
                <a:gd name="connsiteY3" fmla="*/ 2892860 h 3425881"/>
                <a:gd name="connsiteX4" fmla="*/ 2799222 w 3553255"/>
                <a:gd name="connsiteY4" fmla="*/ 3328766 h 3425881"/>
                <a:gd name="connsiteX5" fmla="*/ 1982007 w 3553255"/>
                <a:gd name="connsiteY5" fmla="*/ 3425881 h 3425881"/>
                <a:gd name="connsiteX6" fmla="*/ 1615269 w 3553255"/>
                <a:gd name="connsiteY6" fmla="*/ 1059050 h 3425881"/>
                <a:gd name="connsiteX7" fmla="*/ 226130 w 3553255"/>
                <a:gd name="connsiteY7" fmla="*/ 540503 h 3425881"/>
                <a:gd name="connsiteX8" fmla="*/ 182785 w 3553255"/>
                <a:gd name="connsiteY8" fmla="*/ 0 h 3425881"/>
                <a:gd name="connsiteX0" fmla="*/ 186603 w 3550310"/>
                <a:gd name="connsiteY0" fmla="*/ 0 h 3452511"/>
                <a:gd name="connsiteX1" fmla="*/ 2598262 w 3550310"/>
                <a:gd name="connsiteY1" fmla="*/ 87435 h 3452511"/>
                <a:gd name="connsiteX2" fmla="*/ 3550310 w 3550310"/>
                <a:gd name="connsiteY2" fmla="*/ 713864 h 3452511"/>
                <a:gd name="connsiteX3" fmla="*/ 3441375 w 3550310"/>
                <a:gd name="connsiteY3" fmla="*/ 2919490 h 3452511"/>
                <a:gd name="connsiteX4" fmla="*/ 2796277 w 3550310"/>
                <a:gd name="connsiteY4" fmla="*/ 3355396 h 3452511"/>
                <a:gd name="connsiteX5" fmla="*/ 1979062 w 3550310"/>
                <a:gd name="connsiteY5" fmla="*/ 3452511 h 3452511"/>
                <a:gd name="connsiteX6" fmla="*/ 1612324 w 3550310"/>
                <a:gd name="connsiteY6" fmla="*/ 1085680 h 3452511"/>
                <a:gd name="connsiteX7" fmla="*/ 223185 w 3550310"/>
                <a:gd name="connsiteY7" fmla="*/ 567133 h 3452511"/>
                <a:gd name="connsiteX8" fmla="*/ 186603 w 3550310"/>
                <a:gd name="connsiteY8" fmla="*/ 0 h 3452511"/>
                <a:gd name="connsiteX0" fmla="*/ 172948 w 3536655"/>
                <a:gd name="connsiteY0" fmla="*/ 0 h 3452511"/>
                <a:gd name="connsiteX1" fmla="*/ 2584607 w 3536655"/>
                <a:gd name="connsiteY1" fmla="*/ 87435 h 3452511"/>
                <a:gd name="connsiteX2" fmla="*/ 3536655 w 3536655"/>
                <a:gd name="connsiteY2" fmla="*/ 713864 h 3452511"/>
                <a:gd name="connsiteX3" fmla="*/ 3427720 w 3536655"/>
                <a:gd name="connsiteY3" fmla="*/ 2919490 h 3452511"/>
                <a:gd name="connsiteX4" fmla="*/ 2782622 w 3536655"/>
                <a:gd name="connsiteY4" fmla="*/ 3355396 h 3452511"/>
                <a:gd name="connsiteX5" fmla="*/ 1965407 w 3536655"/>
                <a:gd name="connsiteY5" fmla="*/ 3452511 h 3452511"/>
                <a:gd name="connsiteX6" fmla="*/ 1598669 w 3536655"/>
                <a:gd name="connsiteY6" fmla="*/ 1085680 h 3452511"/>
                <a:gd name="connsiteX7" fmla="*/ 209530 w 3536655"/>
                <a:gd name="connsiteY7" fmla="*/ 567133 h 3452511"/>
                <a:gd name="connsiteX8" fmla="*/ 172948 w 3536655"/>
                <a:gd name="connsiteY8" fmla="*/ 0 h 3452511"/>
                <a:gd name="connsiteX0" fmla="*/ 195127 w 3558834"/>
                <a:gd name="connsiteY0" fmla="*/ 0 h 3452511"/>
                <a:gd name="connsiteX1" fmla="*/ 2606786 w 3558834"/>
                <a:gd name="connsiteY1" fmla="*/ 87435 h 3452511"/>
                <a:gd name="connsiteX2" fmla="*/ 3558834 w 3558834"/>
                <a:gd name="connsiteY2" fmla="*/ 713864 h 3452511"/>
                <a:gd name="connsiteX3" fmla="*/ 3449899 w 3558834"/>
                <a:gd name="connsiteY3" fmla="*/ 2919490 h 3452511"/>
                <a:gd name="connsiteX4" fmla="*/ 2804801 w 3558834"/>
                <a:gd name="connsiteY4" fmla="*/ 3355396 h 3452511"/>
                <a:gd name="connsiteX5" fmla="*/ 1987586 w 3558834"/>
                <a:gd name="connsiteY5" fmla="*/ 3452511 h 3452511"/>
                <a:gd name="connsiteX6" fmla="*/ 1620848 w 3558834"/>
                <a:gd name="connsiteY6" fmla="*/ 1085680 h 3452511"/>
                <a:gd name="connsiteX7" fmla="*/ 193212 w 3558834"/>
                <a:gd name="connsiteY7" fmla="*/ 581340 h 3452511"/>
                <a:gd name="connsiteX8" fmla="*/ 195127 w 3558834"/>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1146 w 3540081"/>
                <a:gd name="connsiteY3" fmla="*/ 2919490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0041 w 3540081"/>
                <a:gd name="connsiteY3" fmla="*/ 2941014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 name="connsiteX0" fmla="*/ 176374 w 3540081"/>
                <a:gd name="connsiteY0" fmla="*/ 0 h 3452511"/>
                <a:gd name="connsiteX1" fmla="*/ 2588033 w 3540081"/>
                <a:gd name="connsiteY1" fmla="*/ 87435 h 3452511"/>
                <a:gd name="connsiteX2" fmla="*/ 3540081 w 3540081"/>
                <a:gd name="connsiteY2" fmla="*/ 713864 h 3452511"/>
                <a:gd name="connsiteX3" fmla="*/ 3430041 w 3540081"/>
                <a:gd name="connsiteY3" fmla="*/ 2941014 h 3452511"/>
                <a:gd name="connsiteX4" fmla="*/ 2786048 w 3540081"/>
                <a:gd name="connsiteY4" fmla="*/ 3355396 h 3452511"/>
                <a:gd name="connsiteX5" fmla="*/ 1968833 w 3540081"/>
                <a:gd name="connsiteY5" fmla="*/ 3452511 h 3452511"/>
                <a:gd name="connsiteX6" fmla="*/ 1602095 w 3540081"/>
                <a:gd name="connsiteY6" fmla="*/ 1085680 h 3452511"/>
                <a:gd name="connsiteX7" fmla="*/ 174459 w 3540081"/>
                <a:gd name="connsiteY7" fmla="*/ 581340 h 3452511"/>
                <a:gd name="connsiteX8" fmla="*/ 176374 w 3540081"/>
                <a:gd name="connsiteY8" fmla="*/ 0 h 345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0081" h="3452511">
                  <a:moveTo>
                    <a:pt x="176374" y="0"/>
                  </a:moveTo>
                  <a:cubicBezTo>
                    <a:pt x="844705" y="136961"/>
                    <a:pt x="1258661" y="-99678"/>
                    <a:pt x="2588033" y="87435"/>
                  </a:cubicBezTo>
                  <a:cubicBezTo>
                    <a:pt x="2804268" y="59053"/>
                    <a:pt x="3287305" y="508372"/>
                    <a:pt x="3540081" y="713864"/>
                  </a:cubicBezTo>
                  <a:lnTo>
                    <a:pt x="3430041" y="2941014"/>
                  </a:lnTo>
                  <a:cubicBezTo>
                    <a:pt x="3373710" y="3042739"/>
                    <a:pt x="3043541" y="3328750"/>
                    <a:pt x="2786048" y="3355396"/>
                  </a:cubicBezTo>
                  <a:cubicBezTo>
                    <a:pt x="2472338" y="3421614"/>
                    <a:pt x="2265017" y="3412369"/>
                    <a:pt x="1968833" y="3452511"/>
                  </a:cubicBezTo>
                  <a:cubicBezTo>
                    <a:pt x="1925665" y="2445823"/>
                    <a:pt x="2071380" y="1570203"/>
                    <a:pt x="1602095" y="1085680"/>
                  </a:cubicBezTo>
                  <a:cubicBezTo>
                    <a:pt x="1191170" y="620341"/>
                    <a:pt x="540014" y="906756"/>
                    <a:pt x="174459" y="581340"/>
                  </a:cubicBezTo>
                  <a:cubicBezTo>
                    <a:pt x="-105345" y="350405"/>
                    <a:pt x="-6199" y="94511"/>
                    <a:pt x="17637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81" name="Rounded Rectangle 80"/>
            <p:cNvSpPr/>
            <p:nvPr/>
          </p:nvSpPr>
          <p:spPr>
            <a:xfrm rot="19024830">
              <a:off x="-4277096" y="3928405"/>
              <a:ext cx="1234066" cy="5706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82" name="Rounded Rectangle 81"/>
            <p:cNvSpPr/>
            <p:nvPr/>
          </p:nvSpPr>
          <p:spPr>
            <a:xfrm rot="19024830">
              <a:off x="-3857996" y="4370365"/>
              <a:ext cx="1234066" cy="5706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83" name="Rounded Rectangle 82"/>
            <p:cNvSpPr/>
            <p:nvPr/>
          </p:nvSpPr>
          <p:spPr>
            <a:xfrm rot="18894877">
              <a:off x="-3431275" y="4797085"/>
              <a:ext cx="1234066" cy="5706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84" name="Rounded Rectangle 83"/>
            <p:cNvSpPr/>
            <p:nvPr/>
          </p:nvSpPr>
          <p:spPr>
            <a:xfrm rot="18894877">
              <a:off x="-2974075" y="5231425"/>
              <a:ext cx="1234066" cy="5706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sp>
        <p:nvSpPr>
          <p:cNvPr id="8" name="Oval 7"/>
          <p:cNvSpPr/>
          <p:nvPr/>
        </p:nvSpPr>
        <p:spPr>
          <a:xfrm>
            <a:off x="3575772" y="2390735"/>
            <a:ext cx="2145266" cy="20241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nvGrpSpPr>
          <p:cNvPr id="63" name="Group 62"/>
          <p:cNvGrpSpPr/>
          <p:nvPr/>
        </p:nvGrpSpPr>
        <p:grpSpPr>
          <a:xfrm>
            <a:off x="176287" y="3377011"/>
            <a:ext cx="490907" cy="396965"/>
            <a:chOff x="4005561" y="3065931"/>
            <a:chExt cx="1905688" cy="1629868"/>
          </a:xfrm>
          <a:solidFill>
            <a:srgbClr val="FFC000"/>
          </a:solidFill>
          <a:effectLst/>
        </p:grpSpPr>
        <p:sp>
          <p:nvSpPr>
            <p:cNvPr id="64" name="Freeform 63"/>
            <p:cNvSpPr/>
            <p:nvPr/>
          </p:nvSpPr>
          <p:spPr>
            <a:xfrm>
              <a:off x="4315091" y="3255253"/>
              <a:ext cx="1274542" cy="1440546"/>
            </a:xfrm>
            <a:custGeom>
              <a:avLst/>
              <a:gdLst>
                <a:gd name="connsiteX0" fmla="*/ 1769377 w 3548208"/>
                <a:gd name="connsiteY0" fmla="*/ 53 h 4010348"/>
                <a:gd name="connsiteX1" fmla="*/ 2526784 w 3548208"/>
                <a:gd name="connsiteY1" fmla="*/ 536424 h 4010348"/>
                <a:gd name="connsiteX2" fmla="*/ 2509694 w 3548208"/>
                <a:gd name="connsiteY2" fmla="*/ 1008112 h 4010348"/>
                <a:gd name="connsiteX3" fmla="*/ 2443897 w 3548208"/>
                <a:gd name="connsiteY3" fmla="*/ 1562688 h 4010348"/>
                <a:gd name="connsiteX4" fmla="*/ 2279405 w 3548208"/>
                <a:gd name="connsiteY4" fmla="*/ 1875225 h 4010348"/>
                <a:gd name="connsiteX5" fmla="*/ 2457996 w 3548208"/>
                <a:gd name="connsiteY5" fmla="*/ 2248858 h 4010348"/>
                <a:gd name="connsiteX6" fmla="*/ 3254614 w 3548208"/>
                <a:gd name="connsiteY6" fmla="*/ 2671840 h 4010348"/>
                <a:gd name="connsiteX7" fmla="*/ 3548208 w 3548208"/>
                <a:gd name="connsiteY7" fmla="*/ 3621769 h 4010348"/>
                <a:gd name="connsiteX8" fmla="*/ 0 w 3548208"/>
                <a:gd name="connsiteY8" fmla="*/ 3630598 h 4010348"/>
                <a:gd name="connsiteX9" fmla="*/ 217756 w 3548208"/>
                <a:gd name="connsiteY9" fmla="*/ 2770537 h 4010348"/>
                <a:gd name="connsiteX10" fmla="*/ 1116204 w 3548208"/>
                <a:gd name="connsiteY10" fmla="*/ 2230840 h 4010348"/>
                <a:gd name="connsiteX11" fmla="*/ 1327695 w 3548208"/>
                <a:gd name="connsiteY11" fmla="*/ 1938672 h 4010348"/>
                <a:gd name="connsiteX12" fmla="*/ 1156152 w 3548208"/>
                <a:gd name="connsiteY12" fmla="*/ 1590887 h 4010348"/>
                <a:gd name="connsiteX13" fmla="*/ 1015157 w 3548208"/>
                <a:gd name="connsiteY13" fmla="*/ 994013 h 4010348"/>
                <a:gd name="connsiteX14" fmla="*/ 1051901 w 3548208"/>
                <a:gd name="connsiteY14" fmla="*/ 437726 h 4010348"/>
                <a:gd name="connsiteX15" fmla="*/ 1769377 w 3548208"/>
                <a:gd name="connsiteY15" fmla="*/ 53 h 4010348"/>
                <a:gd name="connsiteX16" fmla="*/ 2161912 w 3548208"/>
                <a:gd name="connsiteY16" fmla="*/ 2065566 h 4010348"/>
                <a:gd name="connsiteX17" fmla="*/ 1872874 w 3548208"/>
                <a:gd name="connsiteY17" fmla="*/ 2307604 h 4010348"/>
                <a:gd name="connsiteX18" fmla="*/ 1964522 w 3548208"/>
                <a:gd name="connsiteY18" fmla="*/ 2432150 h 4010348"/>
                <a:gd name="connsiteX19" fmla="*/ 1872875 w 3548208"/>
                <a:gd name="connsiteY19" fmla="*/ 2643640 h 4010348"/>
                <a:gd name="connsiteX20" fmla="*/ 1941021 w 3548208"/>
                <a:gd name="connsiteY20" fmla="*/ 2911528 h 4010348"/>
                <a:gd name="connsiteX21" fmla="*/ 2119615 w 3548208"/>
                <a:gd name="connsiteY21" fmla="*/ 2580193 h 4010348"/>
                <a:gd name="connsiteX22" fmla="*/ 2258258 w 3548208"/>
                <a:gd name="connsiteY22" fmla="*/ 2737636 h 4010348"/>
                <a:gd name="connsiteX23" fmla="*/ 2284108 w 3548208"/>
                <a:gd name="connsiteY23" fmla="*/ 2279406 h 4010348"/>
                <a:gd name="connsiteX24" fmla="*/ 2161912 w 3548208"/>
                <a:gd name="connsiteY24" fmla="*/ 2065566 h 4010348"/>
                <a:gd name="connsiteX25" fmla="*/ 1384094 w 3548208"/>
                <a:gd name="connsiteY25" fmla="*/ 2067915 h 4010348"/>
                <a:gd name="connsiteX26" fmla="*/ 1264248 w 3548208"/>
                <a:gd name="connsiteY26" fmla="*/ 2279406 h 4010348"/>
                <a:gd name="connsiteX27" fmla="*/ 1261899 w 3548208"/>
                <a:gd name="connsiteY27" fmla="*/ 2739986 h 4010348"/>
                <a:gd name="connsiteX28" fmla="*/ 1456940 w 3548208"/>
                <a:gd name="connsiteY28" fmla="*/ 2570792 h 4010348"/>
                <a:gd name="connsiteX29" fmla="*/ 1628484 w 3548208"/>
                <a:gd name="connsiteY29" fmla="*/ 2906828 h 4010348"/>
                <a:gd name="connsiteX30" fmla="*/ 1673131 w 3548208"/>
                <a:gd name="connsiteY30" fmla="*/ 2631889 h 4010348"/>
                <a:gd name="connsiteX31" fmla="*/ 1602634 w 3548208"/>
                <a:gd name="connsiteY31" fmla="*/ 2439198 h 4010348"/>
                <a:gd name="connsiteX32" fmla="*/ 1684881 w 3548208"/>
                <a:gd name="connsiteY32" fmla="*/ 2321703 h 4010348"/>
                <a:gd name="connsiteX33" fmla="*/ 1384094 w 3548208"/>
                <a:gd name="connsiteY33" fmla="*/ 2067915 h 401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48208" h="4010348">
                  <a:moveTo>
                    <a:pt x="1769377" y="53"/>
                  </a:moveTo>
                  <a:cubicBezTo>
                    <a:pt x="2146697" y="-3815"/>
                    <a:pt x="2519895" y="205088"/>
                    <a:pt x="2526784" y="536424"/>
                  </a:cubicBezTo>
                  <a:cubicBezTo>
                    <a:pt x="2561819" y="750051"/>
                    <a:pt x="2535757" y="799185"/>
                    <a:pt x="2509694" y="1008112"/>
                  </a:cubicBezTo>
                  <a:cubicBezTo>
                    <a:pt x="2645989" y="1130307"/>
                    <a:pt x="2633455" y="1335531"/>
                    <a:pt x="2443897" y="1562688"/>
                  </a:cubicBezTo>
                  <a:cubicBezTo>
                    <a:pt x="2443897" y="1698198"/>
                    <a:pt x="2321702" y="1789062"/>
                    <a:pt x="2279405" y="1875225"/>
                  </a:cubicBezTo>
                  <a:cubicBezTo>
                    <a:pt x="2281754" y="1989587"/>
                    <a:pt x="2281362" y="2098856"/>
                    <a:pt x="2457996" y="2248858"/>
                  </a:cubicBezTo>
                  <a:cubicBezTo>
                    <a:pt x="2608782" y="2287239"/>
                    <a:pt x="2871864" y="2271218"/>
                    <a:pt x="3254614" y="2671840"/>
                  </a:cubicBezTo>
                  <a:cubicBezTo>
                    <a:pt x="3375456" y="2871511"/>
                    <a:pt x="3464965" y="3149511"/>
                    <a:pt x="3548208" y="3621769"/>
                  </a:cubicBezTo>
                  <a:cubicBezTo>
                    <a:pt x="2909398" y="4180608"/>
                    <a:pt x="518250" y="4094753"/>
                    <a:pt x="0" y="3630598"/>
                  </a:cubicBezTo>
                  <a:cubicBezTo>
                    <a:pt x="64373" y="3381937"/>
                    <a:pt x="82244" y="2909964"/>
                    <a:pt x="217756" y="2770537"/>
                  </a:cubicBezTo>
                  <a:cubicBezTo>
                    <a:pt x="362928" y="2551735"/>
                    <a:pt x="817505" y="2312564"/>
                    <a:pt x="1116204" y="2230840"/>
                  </a:cubicBezTo>
                  <a:cubicBezTo>
                    <a:pt x="1301195" y="2092196"/>
                    <a:pt x="1321037" y="2045331"/>
                    <a:pt x="1327695" y="1938672"/>
                  </a:cubicBezTo>
                  <a:cubicBezTo>
                    <a:pt x="1253424" y="1751108"/>
                    <a:pt x="1156152" y="1738147"/>
                    <a:pt x="1156152" y="1590887"/>
                  </a:cubicBezTo>
                  <a:cubicBezTo>
                    <a:pt x="839840" y="1390790"/>
                    <a:pt x="951069" y="1053828"/>
                    <a:pt x="1015157" y="994013"/>
                  </a:cubicBezTo>
                  <a:cubicBezTo>
                    <a:pt x="999206" y="727121"/>
                    <a:pt x="992656" y="615321"/>
                    <a:pt x="1051901" y="437726"/>
                  </a:cubicBezTo>
                  <a:cubicBezTo>
                    <a:pt x="1179944" y="134785"/>
                    <a:pt x="1475907" y="3062"/>
                    <a:pt x="1769377" y="53"/>
                  </a:cubicBezTo>
                  <a:close/>
                  <a:moveTo>
                    <a:pt x="2161912" y="2065566"/>
                  </a:moveTo>
                  <a:cubicBezTo>
                    <a:pt x="2089065" y="2139197"/>
                    <a:pt x="1936322" y="2248073"/>
                    <a:pt x="1872874" y="2307604"/>
                  </a:cubicBezTo>
                  <a:cubicBezTo>
                    <a:pt x="1917523" y="2379668"/>
                    <a:pt x="1952771" y="2395334"/>
                    <a:pt x="1964522" y="2432150"/>
                  </a:cubicBezTo>
                  <a:cubicBezTo>
                    <a:pt x="1941022" y="2487764"/>
                    <a:pt x="1896374" y="2585675"/>
                    <a:pt x="1872875" y="2643640"/>
                  </a:cubicBezTo>
                  <a:lnTo>
                    <a:pt x="1941021" y="2911528"/>
                  </a:lnTo>
                  <a:cubicBezTo>
                    <a:pt x="2016218" y="2790900"/>
                    <a:pt x="2079667" y="2656173"/>
                    <a:pt x="2119615" y="2580193"/>
                  </a:cubicBezTo>
                  <a:lnTo>
                    <a:pt x="2258258" y="2737636"/>
                  </a:lnTo>
                  <a:cubicBezTo>
                    <a:pt x="2257476" y="2584109"/>
                    <a:pt x="2287241" y="2486981"/>
                    <a:pt x="2284108" y="2279406"/>
                  </a:cubicBezTo>
                  <a:lnTo>
                    <a:pt x="2161912" y="2065566"/>
                  </a:lnTo>
                  <a:close/>
                  <a:moveTo>
                    <a:pt x="1384094" y="2067915"/>
                  </a:moveTo>
                  <a:lnTo>
                    <a:pt x="1264248" y="2279406"/>
                  </a:lnTo>
                  <a:cubicBezTo>
                    <a:pt x="1263465" y="2432933"/>
                    <a:pt x="1262682" y="2586459"/>
                    <a:pt x="1261899" y="2739986"/>
                  </a:cubicBezTo>
                  <a:lnTo>
                    <a:pt x="1456940" y="2570792"/>
                  </a:lnTo>
                  <a:cubicBezTo>
                    <a:pt x="1496888" y="2646773"/>
                    <a:pt x="1553287" y="2786200"/>
                    <a:pt x="1628484" y="2906828"/>
                  </a:cubicBezTo>
                  <a:lnTo>
                    <a:pt x="1673131" y="2631889"/>
                  </a:lnTo>
                  <a:cubicBezTo>
                    <a:pt x="1649632" y="2573925"/>
                    <a:pt x="1626133" y="2494812"/>
                    <a:pt x="1602634" y="2439198"/>
                  </a:cubicBezTo>
                  <a:cubicBezTo>
                    <a:pt x="1614384" y="2402382"/>
                    <a:pt x="1640233" y="2393767"/>
                    <a:pt x="1684881" y="2321703"/>
                  </a:cubicBezTo>
                  <a:cubicBezTo>
                    <a:pt x="1621434" y="2262173"/>
                    <a:pt x="1456941" y="2141546"/>
                    <a:pt x="1384094" y="20679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5" name="Freeform 64"/>
            <p:cNvSpPr/>
            <p:nvPr/>
          </p:nvSpPr>
          <p:spPr>
            <a:xfrm flipH="1">
              <a:off x="4136491" y="3155393"/>
              <a:ext cx="628342" cy="952942"/>
            </a:xfrm>
            <a:custGeom>
              <a:avLst/>
              <a:gdLst>
                <a:gd name="connsiteX0" fmla="*/ 531049 w 1749247"/>
                <a:gd name="connsiteY0" fmla="*/ 1 h 2652902"/>
                <a:gd name="connsiteX1" fmla="*/ 0 w 1749247"/>
                <a:gd name="connsiteY1" fmla="*/ 370988 h 2652902"/>
                <a:gd name="connsiteX2" fmla="*/ 306178 w 1749247"/>
                <a:gd name="connsiteY2" fmla="*/ 1293324 h 2652902"/>
                <a:gd name="connsiteX3" fmla="*/ 379870 w 1749247"/>
                <a:gd name="connsiteY3" fmla="*/ 1489475 h 2652902"/>
                <a:gd name="connsiteX4" fmla="*/ 378685 w 1749247"/>
                <a:gd name="connsiteY4" fmla="*/ 1498715 h 2652902"/>
                <a:gd name="connsiteX5" fmla="*/ 427487 w 1749247"/>
                <a:gd name="connsiteY5" fmla="*/ 1537576 h 2652902"/>
                <a:gd name="connsiteX6" fmla="*/ 469633 w 1749247"/>
                <a:gd name="connsiteY6" fmla="*/ 1573500 h 2652902"/>
                <a:gd name="connsiteX7" fmla="*/ 407016 w 1749247"/>
                <a:gd name="connsiteY7" fmla="*/ 1658593 h 2652902"/>
                <a:gd name="connsiteX8" fmla="*/ 469632 w 1749247"/>
                <a:gd name="connsiteY8" fmla="*/ 1803091 h 2652902"/>
                <a:gd name="connsiteX9" fmla="*/ 423073 w 1749247"/>
                <a:gd name="connsiteY9" fmla="*/ 1986121 h 2652902"/>
                <a:gd name="connsiteX10" fmla="*/ 301051 w 1749247"/>
                <a:gd name="connsiteY10" fmla="*/ 1759741 h 2652902"/>
                <a:gd name="connsiteX11" fmla="*/ 275633 w 1749247"/>
                <a:gd name="connsiteY11" fmla="*/ 1788606 h 2652902"/>
                <a:gd name="connsiteX12" fmla="*/ 234225 w 1749247"/>
                <a:gd name="connsiteY12" fmla="*/ 1863898 h 2652902"/>
                <a:gd name="connsiteX13" fmla="*/ 41269 w 1749247"/>
                <a:gd name="connsiteY13" fmla="*/ 2273262 h 2652902"/>
                <a:gd name="connsiteX14" fmla="*/ 1749247 w 1749247"/>
                <a:gd name="connsiteY14" fmla="*/ 2477415 h 2652902"/>
                <a:gd name="connsiteX15" fmla="*/ 1600468 w 1749247"/>
                <a:gd name="connsiteY15" fmla="*/ 1889791 h 2652902"/>
                <a:gd name="connsiteX16" fmla="*/ 986617 w 1749247"/>
                <a:gd name="connsiteY16" fmla="*/ 1521052 h 2652902"/>
                <a:gd name="connsiteX17" fmla="*/ 842120 w 1749247"/>
                <a:gd name="connsiteY17" fmla="*/ 1321432 h 2652902"/>
                <a:gd name="connsiteX18" fmla="*/ 959324 w 1749247"/>
                <a:gd name="connsiteY18" fmla="*/ 1083814 h 2652902"/>
                <a:gd name="connsiteX19" fmla="*/ 1055656 w 1749247"/>
                <a:gd name="connsiteY19" fmla="*/ 676009 h 2652902"/>
                <a:gd name="connsiteX20" fmla="*/ 1030551 w 1749247"/>
                <a:gd name="connsiteY20" fmla="*/ 295935 h 2652902"/>
                <a:gd name="connsiteX21" fmla="*/ 531049 w 1749247"/>
                <a:gd name="connsiteY21" fmla="*/ 1 h 2652902"/>
                <a:gd name="connsiteX22" fmla="*/ 803584 w 1749247"/>
                <a:gd name="connsiteY22" fmla="*/ 1409737 h 2652902"/>
                <a:gd name="connsiteX23" fmla="*/ 885467 w 1749247"/>
                <a:gd name="connsiteY23" fmla="*/ 1554235 h 2652902"/>
                <a:gd name="connsiteX24" fmla="*/ 887072 w 1749247"/>
                <a:gd name="connsiteY24" fmla="*/ 1868919 h 2652902"/>
                <a:gd name="connsiteX25" fmla="*/ 753813 w 1749247"/>
                <a:gd name="connsiteY25" fmla="*/ 1753320 h 2652902"/>
                <a:gd name="connsiteX26" fmla="*/ 636609 w 1749247"/>
                <a:gd name="connsiteY26" fmla="*/ 1982911 h 2652902"/>
                <a:gd name="connsiteX27" fmla="*/ 606104 w 1749247"/>
                <a:gd name="connsiteY27" fmla="*/ 1795063 h 2652902"/>
                <a:gd name="connsiteX28" fmla="*/ 654270 w 1749247"/>
                <a:gd name="connsiteY28" fmla="*/ 1663410 h 2652902"/>
                <a:gd name="connsiteX29" fmla="*/ 598076 w 1749247"/>
                <a:gd name="connsiteY29" fmla="*/ 1583134 h 2652902"/>
                <a:gd name="connsiteX30" fmla="*/ 803584 w 1749247"/>
                <a:gd name="connsiteY30" fmla="*/ 1409737 h 265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247" h="2652902">
                  <a:moveTo>
                    <a:pt x="531049" y="1"/>
                  </a:moveTo>
                  <a:cubicBezTo>
                    <a:pt x="266923" y="-532"/>
                    <a:pt x="4707" y="144608"/>
                    <a:pt x="0" y="370988"/>
                  </a:cubicBezTo>
                  <a:cubicBezTo>
                    <a:pt x="401241" y="671840"/>
                    <a:pt x="298345" y="1098325"/>
                    <a:pt x="306178" y="1293324"/>
                  </a:cubicBezTo>
                  <a:cubicBezTo>
                    <a:pt x="361522" y="1350627"/>
                    <a:pt x="382094" y="1417705"/>
                    <a:pt x="379870" y="1489475"/>
                  </a:cubicBezTo>
                  <a:lnTo>
                    <a:pt x="378685" y="1498715"/>
                  </a:lnTo>
                  <a:lnTo>
                    <a:pt x="427487" y="1537576"/>
                  </a:lnTo>
                  <a:cubicBezTo>
                    <a:pt x="444145" y="1551056"/>
                    <a:pt x="458796" y="1563332"/>
                    <a:pt x="469633" y="1573500"/>
                  </a:cubicBezTo>
                  <a:cubicBezTo>
                    <a:pt x="439128" y="1622736"/>
                    <a:pt x="415044" y="1633440"/>
                    <a:pt x="407016" y="1658593"/>
                  </a:cubicBezTo>
                  <a:cubicBezTo>
                    <a:pt x="423072" y="1696591"/>
                    <a:pt x="453577" y="1763487"/>
                    <a:pt x="469632" y="1803091"/>
                  </a:cubicBezTo>
                  <a:lnTo>
                    <a:pt x="423073" y="1986121"/>
                  </a:lnTo>
                  <a:cubicBezTo>
                    <a:pt x="371695" y="1903704"/>
                    <a:pt x="328345" y="1811654"/>
                    <a:pt x="301051" y="1759741"/>
                  </a:cubicBezTo>
                  <a:lnTo>
                    <a:pt x="275633" y="1788606"/>
                  </a:lnTo>
                  <a:lnTo>
                    <a:pt x="234225" y="1863898"/>
                  </a:lnTo>
                  <a:cubicBezTo>
                    <a:pt x="114372" y="2059348"/>
                    <a:pt x="-25647" y="2227928"/>
                    <a:pt x="41269" y="2273262"/>
                  </a:cubicBezTo>
                  <a:cubicBezTo>
                    <a:pt x="477726" y="2655080"/>
                    <a:pt x="1395160" y="2794541"/>
                    <a:pt x="1749247" y="2477415"/>
                  </a:cubicBezTo>
                  <a:cubicBezTo>
                    <a:pt x="1705265" y="2307520"/>
                    <a:pt x="1693055" y="1985052"/>
                    <a:pt x="1600468" y="1889791"/>
                  </a:cubicBezTo>
                  <a:cubicBezTo>
                    <a:pt x="1501282" y="1740298"/>
                    <a:pt x="1190699" y="1576888"/>
                    <a:pt x="986617" y="1521052"/>
                  </a:cubicBezTo>
                  <a:cubicBezTo>
                    <a:pt x="860226" y="1426325"/>
                    <a:pt x="846669" y="1394305"/>
                    <a:pt x="842120" y="1321432"/>
                  </a:cubicBezTo>
                  <a:cubicBezTo>
                    <a:pt x="892864" y="1193282"/>
                    <a:pt x="959324" y="1184427"/>
                    <a:pt x="959324" y="1083814"/>
                  </a:cubicBezTo>
                  <a:cubicBezTo>
                    <a:pt x="1175439" y="947101"/>
                    <a:pt x="1099443" y="716876"/>
                    <a:pt x="1055656" y="676009"/>
                  </a:cubicBezTo>
                  <a:cubicBezTo>
                    <a:pt x="1066555" y="493659"/>
                    <a:pt x="1071030" y="417274"/>
                    <a:pt x="1030551" y="295935"/>
                  </a:cubicBezTo>
                  <a:cubicBezTo>
                    <a:pt x="943068" y="88955"/>
                    <a:pt x="736481" y="416"/>
                    <a:pt x="531049" y="1"/>
                  </a:cubicBezTo>
                  <a:close/>
                  <a:moveTo>
                    <a:pt x="803584" y="1409737"/>
                  </a:moveTo>
                  <a:lnTo>
                    <a:pt x="885467" y="1554235"/>
                  </a:lnTo>
                  <a:cubicBezTo>
                    <a:pt x="886002" y="1659129"/>
                    <a:pt x="886537" y="1764024"/>
                    <a:pt x="887072" y="1868919"/>
                  </a:cubicBezTo>
                  <a:lnTo>
                    <a:pt x="753813" y="1753320"/>
                  </a:lnTo>
                  <a:cubicBezTo>
                    <a:pt x="726519" y="1805232"/>
                    <a:pt x="687986" y="1900494"/>
                    <a:pt x="636609" y="1982911"/>
                  </a:cubicBezTo>
                  <a:lnTo>
                    <a:pt x="606104" y="1795063"/>
                  </a:lnTo>
                  <a:cubicBezTo>
                    <a:pt x="622159" y="1755460"/>
                    <a:pt x="638215" y="1701408"/>
                    <a:pt x="654270" y="1663410"/>
                  </a:cubicBezTo>
                  <a:cubicBezTo>
                    <a:pt x="646242" y="1638256"/>
                    <a:pt x="628581" y="1632370"/>
                    <a:pt x="598076" y="1583134"/>
                  </a:cubicBezTo>
                  <a:cubicBezTo>
                    <a:pt x="641425" y="1542460"/>
                    <a:pt x="753812" y="1460044"/>
                    <a:pt x="803584" y="140973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8" name="Freeform 67"/>
            <p:cNvSpPr/>
            <p:nvPr/>
          </p:nvSpPr>
          <p:spPr>
            <a:xfrm>
              <a:off x="5143765" y="3155393"/>
              <a:ext cx="628342" cy="952942"/>
            </a:xfrm>
            <a:custGeom>
              <a:avLst/>
              <a:gdLst>
                <a:gd name="connsiteX0" fmla="*/ 531049 w 1749247"/>
                <a:gd name="connsiteY0" fmla="*/ 1 h 2652902"/>
                <a:gd name="connsiteX1" fmla="*/ 0 w 1749247"/>
                <a:gd name="connsiteY1" fmla="*/ 370988 h 2652902"/>
                <a:gd name="connsiteX2" fmla="*/ 306178 w 1749247"/>
                <a:gd name="connsiteY2" fmla="*/ 1293324 h 2652902"/>
                <a:gd name="connsiteX3" fmla="*/ 379870 w 1749247"/>
                <a:gd name="connsiteY3" fmla="*/ 1489475 h 2652902"/>
                <a:gd name="connsiteX4" fmla="*/ 378685 w 1749247"/>
                <a:gd name="connsiteY4" fmla="*/ 1498715 h 2652902"/>
                <a:gd name="connsiteX5" fmla="*/ 427487 w 1749247"/>
                <a:gd name="connsiteY5" fmla="*/ 1537576 h 2652902"/>
                <a:gd name="connsiteX6" fmla="*/ 469633 w 1749247"/>
                <a:gd name="connsiteY6" fmla="*/ 1573500 h 2652902"/>
                <a:gd name="connsiteX7" fmla="*/ 407016 w 1749247"/>
                <a:gd name="connsiteY7" fmla="*/ 1658593 h 2652902"/>
                <a:gd name="connsiteX8" fmla="*/ 469632 w 1749247"/>
                <a:gd name="connsiteY8" fmla="*/ 1803091 h 2652902"/>
                <a:gd name="connsiteX9" fmla="*/ 423073 w 1749247"/>
                <a:gd name="connsiteY9" fmla="*/ 1986121 h 2652902"/>
                <a:gd name="connsiteX10" fmla="*/ 301051 w 1749247"/>
                <a:gd name="connsiteY10" fmla="*/ 1759741 h 2652902"/>
                <a:gd name="connsiteX11" fmla="*/ 275633 w 1749247"/>
                <a:gd name="connsiteY11" fmla="*/ 1788606 h 2652902"/>
                <a:gd name="connsiteX12" fmla="*/ 234225 w 1749247"/>
                <a:gd name="connsiteY12" fmla="*/ 1863898 h 2652902"/>
                <a:gd name="connsiteX13" fmla="*/ 41269 w 1749247"/>
                <a:gd name="connsiteY13" fmla="*/ 2273262 h 2652902"/>
                <a:gd name="connsiteX14" fmla="*/ 1749247 w 1749247"/>
                <a:gd name="connsiteY14" fmla="*/ 2477415 h 2652902"/>
                <a:gd name="connsiteX15" fmla="*/ 1600468 w 1749247"/>
                <a:gd name="connsiteY15" fmla="*/ 1889791 h 2652902"/>
                <a:gd name="connsiteX16" fmla="*/ 986617 w 1749247"/>
                <a:gd name="connsiteY16" fmla="*/ 1521052 h 2652902"/>
                <a:gd name="connsiteX17" fmla="*/ 842120 w 1749247"/>
                <a:gd name="connsiteY17" fmla="*/ 1321432 h 2652902"/>
                <a:gd name="connsiteX18" fmla="*/ 959324 w 1749247"/>
                <a:gd name="connsiteY18" fmla="*/ 1083814 h 2652902"/>
                <a:gd name="connsiteX19" fmla="*/ 1055656 w 1749247"/>
                <a:gd name="connsiteY19" fmla="*/ 676009 h 2652902"/>
                <a:gd name="connsiteX20" fmla="*/ 1030551 w 1749247"/>
                <a:gd name="connsiteY20" fmla="*/ 295935 h 2652902"/>
                <a:gd name="connsiteX21" fmla="*/ 531049 w 1749247"/>
                <a:gd name="connsiteY21" fmla="*/ 1 h 2652902"/>
                <a:gd name="connsiteX22" fmla="*/ 803584 w 1749247"/>
                <a:gd name="connsiteY22" fmla="*/ 1409737 h 2652902"/>
                <a:gd name="connsiteX23" fmla="*/ 885467 w 1749247"/>
                <a:gd name="connsiteY23" fmla="*/ 1554235 h 2652902"/>
                <a:gd name="connsiteX24" fmla="*/ 887072 w 1749247"/>
                <a:gd name="connsiteY24" fmla="*/ 1868919 h 2652902"/>
                <a:gd name="connsiteX25" fmla="*/ 753813 w 1749247"/>
                <a:gd name="connsiteY25" fmla="*/ 1753320 h 2652902"/>
                <a:gd name="connsiteX26" fmla="*/ 636609 w 1749247"/>
                <a:gd name="connsiteY26" fmla="*/ 1982911 h 2652902"/>
                <a:gd name="connsiteX27" fmla="*/ 606104 w 1749247"/>
                <a:gd name="connsiteY27" fmla="*/ 1795063 h 2652902"/>
                <a:gd name="connsiteX28" fmla="*/ 654270 w 1749247"/>
                <a:gd name="connsiteY28" fmla="*/ 1663410 h 2652902"/>
                <a:gd name="connsiteX29" fmla="*/ 598076 w 1749247"/>
                <a:gd name="connsiteY29" fmla="*/ 1583134 h 2652902"/>
                <a:gd name="connsiteX30" fmla="*/ 803584 w 1749247"/>
                <a:gd name="connsiteY30" fmla="*/ 1409737 h 265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247" h="2652902">
                  <a:moveTo>
                    <a:pt x="531049" y="1"/>
                  </a:moveTo>
                  <a:cubicBezTo>
                    <a:pt x="266923" y="-532"/>
                    <a:pt x="4707" y="144608"/>
                    <a:pt x="0" y="370988"/>
                  </a:cubicBezTo>
                  <a:cubicBezTo>
                    <a:pt x="401241" y="671840"/>
                    <a:pt x="298345" y="1098325"/>
                    <a:pt x="306178" y="1293324"/>
                  </a:cubicBezTo>
                  <a:cubicBezTo>
                    <a:pt x="361522" y="1350627"/>
                    <a:pt x="382094" y="1417705"/>
                    <a:pt x="379870" y="1489475"/>
                  </a:cubicBezTo>
                  <a:lnTo>
                    <a:pt x="378685" y="1498715"/>
                  </a:lnTo>
                  <a:lnTo>
                    <a:pt x="427487" y="1537576"/>
                  </a:lnTo>
                  <a:cubicBezTo>
                    <a:pt x="444145" y="1551056"/>
                    <a:pt x="458796" y="1563332"/>
                    <a:pt x="469633" y="1573500"/>
                  </a:cubicBezTo>
                  <a:cubicBezTo>
                    <a:pt x="439128" y="1622736"/>
                    <a:pt x="415044" y="1633440"/>
                    <a:pt x="407016" y="1658593"/>
                  </a:cubicBezTo>
                  <a:cubicBezTo>
                    <a:pt x="423072" y="1696591"/>
                    <a:pt x="453577" y="1763487"/>
                    <a:pt x="469632" y="1803091"/>
                  </a:cubicBezTo>
                  <a:lnTo>
                    <a:pt x="423073" y="1986121"/>
                  </a:lnTo>
                  <a:cubicBezTo>
                    <a:pt x="371695" y="1903704"/>
                    <a:pt x="328345" y="1811654"/>
                    <a:pt x="301051" y="1759741"/>
                  </a:cubicBezTo>
                  <a:lnTo>
                    <a:pt x="275633" y="1788606"/>
                  </a:lnTo>
                  <a:lnTo>
                    <a:pt x="234225" y="1863898"/>
                  </a:lnTo>
                  <a:cubicBezTo>
                    <a:pt x="114372" y="2059348"/>
                    <a:pt x="-25647" y="2227928"/>
                    <a:pt x="41269" y="2273262"/>
                  </a:cubicBezTo>
                  <a:cubicBezTo>
                    <a:pt x="477726" y="2655080"/>
                    <a:pt x="1395160" y="2794541"/>
                    <a:pt x="1749247" y="2477415"/>
                  </a:cubicBezTo>
                  <a:cubicBezTo>
                    <a:pt x="1705265" y="2307520"/>
                    <a:pt x="1693055" y="1985052"/>
                    <a:pt x="1600468" y="1889791"/>
                  </a:cubicBezTo>
                  <a:cubicBezTo>
                    <a:pt x="1501282" y="1740298"/>
                    <a:pt x="1190699" y="1576888"/>
                    <a:pt x="986617" y="1521052"/>
                  </a:cubicBezTo>
                  <a:cubicBezTo>
                    <a:pt x="860226" y="1426325"/>
                    <a:pt x="846669" y="1394305"/>
                    <a:pt x="842120" y="1321432"/>
                  </a:cubicBezTo>
                  <a:cubicBezTo>
                    <a:pt x="892864" y="1193282"/>
                    <a:pt x="959324" y="1184427"/>
                    <a:pt x="959324" y="1083814"/>
                  </a:cubicBezTo>
                  <a:cubicBezTo>
                    <a:pt x="1175439" y="947101"/>
                    <a:pt x="1099443" y="716876"/>
                    <a:pt x="1055656" y="676009"/>
                  </a:cubicBezTo>
                  <a:cubicBezTo>
                    <a:pt x="1066555" y="493659"/>
                    <a:pt x="1071030" y="417274"/>
                    <a:pt x="1030551" y="295935"/>
                  </a:cubicBezTo>
                  <a:cubicBezTo>
                    <a:pt x="943068" y="88955"/>
                    <a:pt x="736481" y="416"/>
                    <a:pt x="531049" y="1"/>
                  </a:cubicBezTo>
                  <a:close/>
                  <a:moveTo>
                    <a:pt x="803584" y="1409737"/>
                  </a:moveTo>
                  <a:lnTo>
                    <a:pt x="885467" y="1554235"/>
                  </a:lnTo>
                  <a:cubicBezTo>
                    <a:pt x="886002" y="1659129"/>
                    <a:pt x="886537" y="1764024"/>
                    <a:pt x="887072" y="1868919"/>
                  </a:cubicBezTo>
                  <a:lnTo>
                    <a:pt x="753813" y="1753320"/>
                  </a:lnTo>
                  <a:cubicBezTo>
                    <a:pt x="726519" y="1805232"/>
                    <a:pt x="687986" y="1900494"/>
                    <a:pt x="636609" y="1982911"/>
                  </a:cubicBezTo>
                  <a:lnTo>
                    <a:pt x="606104" y="1795063"/>
                  </a:lnTo>
                  <a:cubicBezTo>
                    <a:pt x="622159" y="1755460"/>
                    <a:pt x="638215" y="1701408"/>
                    <a:pt x="654270" y="1663410"/>
                  </a:cubicBezTo>
                  <a:cubicBezTo>
                    <a:pt x="646242" y="1638256"/>
                    <a:pt x="628581" y="1632370"/>
                    <a:pt x="598076" y="1583134"/>
                  </a:cubicBezTo>
                  <a:cubicBezTo>
                    <a:pt x="641425" y="1542460"/>
                    <a:pt x="753812" y="1460044"/>
                    <a:pt x="803584" y="140973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9" name="Freeform 68"/>
            <p:cNvSpPr/>
            <p:nvPr/>
          </p:nvSpPr>
          <p:spPr>
            <a:xfrm>
              <a:off x="5469941" y="3065931"/>
              <a:ext cx="441308" cy="669286"/>
            </a:xfrm>
            <a:custGeom>
              <a:avLst/>
              <a:gdLst>
                <a:gd name="connsiteX0" fmla="*/ 531049 w 1749247"/>
                <a:gd name="connsiteY0" fmla="*/ 1 h 2652902"/>
                <a:gd name="connsiteX1" fmla="*/ 0 w 1749247"/>
                <a:gd name="connsiteY1" fmla="*/ 370988 h 2652902"/>
                <a:gd name="connsiteX2" fmla="*/ 306178 w 1749247"/>
                <a:gd name="connsiteY2" fmla="*/ 1293324 h 2652902"/>
                <a:gd name="connsiteX3" fmla="*/ 379870 w 1749247"/>
                <a:gd name="connsiteY3" fmla="*/ 1489475 h 2652902"/>
                <a:gd name="connsiteX4" fmla="*/ 378685 w 1749247"/>
                <a:gd name="connsiteY4" fmla="*/ 1498715 h 2652902"/>
                <a:gd name="connsiteX5" fmla="*/ 427487 w 1749247"/>
                <a:gd name="connsiteY5" fmla="*/ 1537576 h 2652902"/>
                <a:gd name="connsiteX6" fmla="*/ 469633 w 1749247"/>
                <a:gd name="connsiteY6" fmla="*/ 1573500 h 2652902"/>
                <a:gd name="connsiteX7" fmla="*/ 407016 w 1749247"/>
                <a:gd name="connsiteY7" fmla="*/ 1658593 h 2652902"/>
                <a:gd name="connsiteX8" fmla="*/ 469632 w 1749247"/>
                <a:gd name="connsiteY8" fmla="*/ 1803091 h 2652902"/>
                <a:gd name="connsiteX9" fmla="*/ 423073 w 1749247"/>
                <a:gd name="connsiteY9" fmla="*/ 1986121 h 2652902"/>
                <a:gd name="connsiteX10" fmla="*/ 301051 w 1749247"/>
                <a:gd name="connsiteY10" fmla="*/ 1759741 h 2652902"/>
                <a:gd name="connsiteX11" fmla="*/ 275633 w 1749247"/>
                <a:gd name="connsiteY11" fmla="*/ 1788606 h 2652902"/>
                <a:gd name="connsiteX12" fmla="*/ 234225 w 1749247"/>
                <a:gd name="connsiteY12" fmla="*/ 1863898 h 2652902"/>
                <a:gd name="connsiteX13" fmla="*/ 41269 w 1749247"/>
                <a:gd name="connsiteY13" fmla="*/ 2273262 h 2652902"/>
                <a:gd name="connsiteX14" fmla="*/ 1749247 w 1749247"/>
                <a:gd name="connsiteY14" fmla="*/ 2477415 h 2652902"/>
                <a:gd name="connsiteX15" fmla="*/ 1600468 w 1749247"/>
                <a:gd name="connsiteY15" fmla="*/ 1889791 h 2652902"/>
                <a:gd name="connsiteX16" fmla="*/ 986617 w 1749247"/>
                <a:gd name="connsiteY16" fmla="*/ 1521052 h 2652902"/>
                <a:gd name="connsiteX17" fmla="*/ 842120 w 1749247"/>
                <a:gd name="connsiteY17" fmla="*/ 1321432 h 2652902"/>
                <a:gd name="connsiteX18" fmla="*/ 959324 w 1749247"/>
                <a:gd name="connsiteY18" fmla="*/ 1083814 h 2652902"/>
                <a:gd name="connsiteX19" fmla="*/ 1055656 w 1749247"/>
                <a:gd name="connsiteY19" fmla="*/ 676009 h 2652902"/>
                <a:gd name="connsiteX20" fmla="*/ 1030551 w 1749247"/>
                <a:gd name="connsiteY20" fmla="*/ 295935 h 2652902"/>
                <a:gd name="connsiteX21" fmla="*/ 531049 w 1749247"/>
                <a:gd name="connsiteY21" fmla="*/ 1 h 2652902"/>
                <a:gd name="connsiteX22" fmla="*/ 803584 w 1749247"/>
                <a:gd name="connsiteY22" fmla="*/ 1409737 h 2652902"/>
                <a:gd name="connsiteX23" fmla="*/ 885467 w 1749247"/>
                <a:gd name="connsiteY23" fmla="*/ 1554235 h 2652902"/>
                <a:gd name="connsiteX24" fmla="*/ 887072 w 1749247"/>
                <a:gd name="connsiteY24" fmla="*/ 1868919 h 2652902"/>
                <a:gd name="connsiteX25" fmla="*/ 753813 w 1749247"/>
                <a:gd name="connsiteY25" fmla="*/ 1753320 h 2652902"/>
                <a:gd name="connsiteX26" fmla="*/ 636609 w 1749247"/>
                <a:gd name="connsiteY26" fmla="*/ 1982911 h 2652902"/>
                <a:gd name="connsiteX27" fmla="*/ 606104 w 1749247"/>
                <a:gd name="connsiteY27" fmla="*/ 1795063 h 2652902"/>
                <a:gd name="connsiteX28" fmla="*/ 654270 w 1749247"/>
                <a:gd name="connsiteY28" fmla="*/ 1663410 h 2652902"/>
                <a:gd name="connsiteX29" fmla="*/ 598076 w 1749247"/>
                <a:gd name="connsiteY29" fmla="*/ 1583134 h 2652902"/>
                <a:gd name="connsiteX30" fmla="*/ 803584 w 1749247"/>
                <a:gd name="connsiteY30" fmla="*/ 1409737 h 265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247" h="2652902">
                  <a:moveTo>
                    <a:pt x="531049" y="1"/>
                  </a:moveTo>
                  <a:cubicBezTo>
                    <a:pt x="266923" y="-532"/>
                    <a:pt x="4707" y="144608"/>
                    <a:pt x="0" y="370988"/>
                  </a:cubicBezTo>
                  <a:cubicBezTo>
                    <a:pt x="401241" y="671840"/>
                    <a:pt x="298345" y="1098325"/>
                    <a:pt x="306178" y="1293324"/>
                  </a:cubicBezTo>
                  <a:cubicBezTo>
                    <a:pt x="361522" y="1350627"/>
                    <a:pt x="382094" y="1417705"/>
                    <a:pt x="379870" y="1489475"/>
                  </a:cubicBezTo>
                  <a:lnTo>
                    <a:pt x="378685" y="1498715"/>
                  </a:lnTo>
                  <a:lnTo>
                    <a:pt x="427487" y="1537576"/>
                  </a:lnTo>
                  <a:cubicBezTo>
                    <a:pt x="444145" y="1551056"/>
                    <a:pt x="458796" y="1563332"/>
                    <a:pt x="469633" y="1573500"/>
                  </a:cubicBezTo>
                  <a:cubicBezTo>
                    <a:pt x="439128" y="1622736"/>
                    <a:pt x="415044" y="1633440"/>
                    <a:pt x="407016" y="1658593"/>
                  </a:cubicBezTo>
                  <a:cubicBezTo>
                    <a:pt x="423072" y="1696591"/>
                    <a:pt x="453577" y="1763487"/>
                    <a:pt x="469632" y="1803091"/>
                  </a:cubicBezTo>
                  <a:lnTo>
                    <a:pt x="423073" y="1986121"/>
                  </a:lnTo>
                  <a:cubicBezTo>
                    <a:pt x="371695" y="1903704"/>
                    <a:pt x="328345" y="1811654"/>
                    <a:pt x="301051" y="1759741"/>
                  </a:cubicBezTo>
                  <a:lnTo>
                    <a:pt x="275633" y="1788606"/>
                  </a:lnTo>
                  <a:lnTo>
                    <a:pt x="234225" y="1863898"/>
                  </a:lnTo>
                  <a:cubicBezTo>
                    <a:pt x="114372" y="2059348"/>
                    <a:pt x="-25647" y="2227928"/>
                    <a:pt x="41269" y="2273262"/>
                  </a:cubicBezTo>
                  <a:cubicBezTo>
                    <a:pt x="477726" y="2655080"/>
                    <a:pt x="1395160" y="2794541"/>
                    <a:pt x="1749247" y="2477415"/>
                  </a:cubicBezTo>
                  <a:cubicBezTo>
                    <a:pt x="1705265" y="2307520"/>
                    <a:pt x="1693055" y="1985052"/>
                    <a:pt x="1600468" y="1889791"/>
                  </a:cubicBezTo>
                  <a:cubicBezTo>
                    <a:pt x="1501282" y="1740298"/>
                    <a:pt x="1190699" y="1576888"/>
                    <a:pt x="986617" y="1521052"/>
                  </a:cubicBezTo>
                  <a:cubicBezTo>
                    <a:pt x="860226" y="1426325"/>
                    <a:pt x="846669" y="1394305"/>
                    <a:pt x="842120" y="1321432"/>
                  </a:cubicBezTo>
                  <a:cubicBezTo>
                    <a:pt x="892864" y="1193282"/>
                    <a:pt x="959324" y="1184427"/>
                    <a:pt x="959324" y="1083814"/>
                  </a:cubicBezTo>
                  <a:cubicBezTo>
                    <a:pt x="1175439" y="947101"/>
                    <a:pt x="1099443" y="716876"/>
                    <a:pt x="1055656" y="676009"/>
                  </a:cubicBezTo>
                  <a:cubicBezTo>
                    <a:pt x="1066555" y="493659"/>
                    <a:pt x="1071030" y="417274"/>
                    <a:pt x="1030551" y="295935"/>
                  </a:cubicBezTo>
                  <a:cubicBezTo>
                    <a:pt x="943068" y="88955"/>
                    <a:pt x="736481" y="416"/>
                    <a:pt x="531049" y="1"/>
                  </a:cubicBezTo>
                  <a:close/>
                  <a:moveTo>
                    <a:pt x="803584" y="1409737"/>
                  </a:moveTo>
                  <a:lnTo>
                    <a:pt x="885467" y="1554235"/>
                  </a:lnTo>
                  <a:cubicBezTo>
                    <a:pt x="886002" y="1659129"/>
                    <a:pt x="886537" y="1764024"/>
                    <a:pt x="887072" y="1868919"/>
                  </a:cubicBezTo>
                  <a:lnTo>
                    <a:pt x="753813" y="1753320"/>
                  </a:lnTo>
                  <a:cubicBezTo>
                    <a:pt x="726519" y="1805232"/>
                    <a:pt x="687986" y="1900494"/>
                    <a:pt x="636609" y="1982911"/>
                  </a:cubicBezTo>
                  <a:lnTo>
                    <a:pt x="606104" y="1795063"/>
                  </a:lnTo>
                  <a:cubicBezTo>
                    <a:pt x="622159" y="1755460"/>
                    <a:pt x="638215" y="1701408"/>
                    <a:pt x="654270" y="1663410"/>
                  </a:cubicBezTo>
                  <a:cubicBezTo>
                    <a:pt x="646242" y="1638256"/>
                    <a:pt x="628581" y="1632370"/>
                    <a:pt x="598076" y="1583134"/>
                  </a:cubicBezTo>
                  <a:cubicBezTo>
                    <a:pt x="641425" y="1542460"/>
                    <a:pt x="753812" y="1460044"/>
                    <a:pt x="803584" y="140973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0" name="Freeform 69"/>
            <p:cNvSpPr/>
            <p:nvPr/>
          </p:nvSpPr>
          <p:spPr>
            <a:xfrm flipH="1">
              <a:off x="4005561" y="3065931"/>
              <a:ext cx="441308" cy="669286"/>
            </a:xfrm>
            <a:custGeom>
              <a:avLst/>
              <a:gdLst>
                <a:gd name="connsiteX0" fmla="*/ 531049 w 1749247"/>
                <a:gd name="connsiteY0" fmla="*/ 1 h 2652902"/>
                <a:gd name="connsiteX1" fmla="*/ 0 w 1749247"/>
                <a:gd name="connsiteY1" fmla="*/ 370988 h 2652902"/>
                <a:gd name="connsiteX2" fmla="*/ 306178 w 1749247"/>
                <a:gd name="connsiteY2" fmla="*/ 1293324 h 2652902"/>
                <a:gd name="connsiteX3" fmla="*/ 379870 w 1749247"/>
                <a:gd name="connsiteY3" fmla="*/ 1489475 h 2652902"/>
                <a:gd name="connsiteX4" fmla="*/ 378685 w 1749247"/>
                <a:gd name="connsiteY4" fmla="*/ 1498715 h 2652902"/>
                <a:gd name="connsiteX5" fmla="*/ 427487 w 1749247"/>
                <a:gd name="connsiteY5" fmla="*/ 1537576 h 2652902"/>
                <a:gd name="connsiteX6" fmla="*/ 469633 w 1749247"/>
                <a:gd name="connsiteY6" fmla="*/ 1573500 h 2652902"/>
                <a:gd name="connsiteX7" fmla="*/ 407016 w 1749247"/>
                <a:gd name="connsiteY7" fmla="*/ 1658593 h 2652902"/>
                <a:gd name="connsiteX8" fmla="*/ 469632 w 1749247"/>
                <a:gd name="connsiteY8" fmla="*/ 1803091 h 2652902"/>
                <a:gd name="connsiteX9" fmla="*/ 423073 w 1749247"/>
                <a:gd name="connsiteY9" fmla="*/ 1986121 h 2652902"/>
                <a:gd name="connsiteX10" fmla="*/ 301051 w 1749247"/>
                <a:gd name="connsiteY10" fmla="*/ 1759741 h 2652902"/>
                <a:gd name="connsiteX11" fmla="*/ 275633 w 1749247"/>
                <a:gd name="connsiteY11" fmla="*/ 1788606 h 2652902"/>
                <a:gd name="connsiteX12" fmla="*/ 234225 w 1749247"/>
                <a:gd name="connsiteY12" fmla="*/ 1863898 h 2652902"/>
                <a:gd name="connsiteX13" fmla="*/ 41269 w 1749247"/>
                <a:gd name="connsiteY13" fmla="*/ 2273262 h 2652902"/>
                <a:gd name="connsiteX14" fmla="*/ 1749247 w 1749247"/>
                <a:gd name="connsiteY14" fmla="*/ 2477415 h 2652902"/>
                <a:gd name="connsiteX15" fmla="*/ 1600468 w 1749247"/>
                <a:gd name="connsiteY15" fmla="*/ 1889791 h 2652902"/>
                <a:gd name="connsiteX16" fmla="*/ 986617 w 1749247"/>
                <a:gd name="connsiteY16" fmla="*/ 1521052 h 2652902"/>
                <a:gd name="connsiteX17" fmla="*/ 842120 w 1749247"/>
                <a:gd name="connsiteY17" fmla="*/ 1321432 h 2652902"/>
                <a:gd name="connsiteX18" fmla="*/ 959324 w 1749247"/>
                <a:gd name="connsiteY18" fmla="*/ 1083814 h 2652902"/>
                <a:gd name="connsiteX19" fmla="*/ 1055656 w 1749247"/>
                <a:gd name="connsiteY19" fmla="*/ 676009 h 2652902"/>
                <a:gd name="connsiteX20" fmla="*/ 1030551 w 1749247"/>
                <a:gd name="connsiteY20" fmla="*/ 295935 h 2652902"/>
                <a:gd name="connsiteX21" fmla="*/ 531049 w 1749247"/>
                <a:gd name="connsiteY21" fmla="*/ 1 h 2652902"/>
                <a:gd name="connsiteX22" fmla="*/ 803584 w 1749247"/>
                <a:gd name="connsiteY22" fmla="*/ 1409737 h 2652902"/>
                <a:gd name="connsiteX23" fmla="*/ 885467 w 1749247"/>
                <a:gd name="connsiteY23" fmla="*/ 1554235 h 2652902"/>
                <a:gd name="connsiteX24" fmla="*/ 887072 w 1749247"/>
                <a:gd name="connsiteY24" fmla="*/ 1868919 h 2652902"/>
                <a:gd name="connsiteX25" fmla="*/ 753813 w 1749247"/>
                <a:gd name="connsiteY25" fmla="*/ 1753320 h 2652902"/>
                <a:gd name="connsiteX26" fmla="*/ 636609 w 1749247"/>
                <a:gd name="connsiteY26" fmla="*/ 1982911 h 2652902"/>
                <a:gd name="connsiteX27" fmla="*/ 606104 w 1749247"/>
                <a:gd name="connsiteY27" fmla="*/ 1795063 h 2652902"/>
                <a:gd name="connsiteX28" fmla="*/ 654270 w 1749247"/>
                <a:gd name="connsiteY28" fmla="*/ 1663410 h 2652902"/>
                <a:gd name="connsiteX29" fmla="*/ 598076 w 1749247"/>
                <a:gd name="connsiteY29" fmla="*/ 1583134 h 2652902"/>
                <a:gd name="connsiteX30" fmla="*/ 803584 w 1749247"/>
                <a:gd name="connsiteY30" fmla="*/ 1409737 h 265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247" h="2652902">
                  <a:moveTo>
                    <a:pt x="531049" y="1"/>
                  </a:moveTo>
                  <a:cubicBezTo>
                    <a:pt x="266923" y="-532"/>
                    <a:pt x="4707" y="144608"/>
                    <a:pt x="0" y="370988"/>
                  </a:cubicBezTo>
                  <a:cubicBezTo>
                    <a:pt x="401241" y="671840"/>
                    <a:pt x="298345" y="1098325"/>
                    <a:pt x="306178" y="1293324"/>
                  </a:cubicBezTo>
                  <a:cubicBezTo>
                    <a:pt x="361522" y="1350627"/>
                    <a:pt x="382094" y="1417705"/>
                    <a:pt x="379870" y="1489475"/>
                  </a:cubicBezTo>
                  <a:lnTo>
                    <a:pt x="378685" y="1498715"/>
                  </a:lnTo>
                  <a:lnTo>
                    <a:pt x="427487" y="1537576"/>
                  </a:lnTo>
                  <a:cubicBezTo>
                    <a:pt x="444145" y="1551056"/>
                    <a:pt x="458796" y="1563332"/>
                    <a:pt x="469633" y="1573500"/>
                  </a:cubicBezTo>
                  <a:cubicBezTo>
                    <a:pt x="439128" y="1622736"/>
                    <a:pt x="415044" y="1633440"/>
                    <a:pt x="407016" y="1658593"/>
                  </a:cubicBezTo>
                  <a:cubicBezTo>
                    <a:pt x="423072" y="1696591"/>
                    <a:pt x="453577" y="1763487"/>
                    <a:pt x="469632" y="1803091"/>
                  </a:cubicBezTo>
                  <a:lnTo>
                    <a:pt x="423073" y="1986121"/>
                  </a:lnTo>
                  <a:cubicBezTo>
                    <a:pt x="371695" y="1903704"/>
                    <a:pt x="328345" y="1811654"/>
                    <a:pt x="301051" y="1759741"/>
                  </a:cubicBezTo>
                  <a:lnTo>
                    <a:pt x="275633" y="1788606"/>
                  </a:lnTo>
                  <a:lnTo>
                    <a:pt x="234225" y="1863898"/>
                  </a:lnTo>
                  <a:cubicBezTo>
                    <a:pt x="114372" y="2059348"/>
                    <a:pt x="-25647" y="2227928"/>
                    <a:pt x="41269" y="2273262"/>
                  </a:cubicBezTo>
                  <a:cubicBezTo>
                    <a:pt x="477726" y="2655080"/>
                    <a:pt x="1395160" y="2794541"/>
                    <a:pt x="1749247" y="2477415"/>
                  </a:cubicBezTo>
                  <a:cubicBezTo>
                    <a:pt x="1705265" y="2307520"/>
                    <a:pt x="1693055" y="1985052"/>
                    <a:pt x="1600468" y="1889791"/>
                  </a:cubicBezTo>
                  <a:cubicBezTo>
                    <a:pt x="1501282" y="1740298"/>
                    <a:pt x="1190699" y="1576888"/>
                    <a:pt x="986617" y="1521052"/>
                  </a:cubicBezTo>
                  <a:cubicBezTo>
                    <a:pt x="860226" y="1426325"/>
                    <a:pt x="846669" y="1394305"/>
                    <a:pt x="842120" y="1321432"/>
                  </a:cubicBezTo>
                  <a:cubicBezTo>
                    <a:pt x="892864" y="1193282"/>
                    <a:pt x="959324" y="1184427"/>
                    <a:pt x="959324" y="1083814"/>
                  </a:cubicBezTo>
                  <a:cubicBezTo>
                    <a:pt x="1175439" y="947101"/>
                    <a:pt x="1099443" y="716876"/>
                    <a:pt x="1055656" y="676009"/>
                  </a:cubicBezTo>
                  <a:cubicBezTo>
                    <a:pt x="1066555" y="493659"/>
                    <a:pt x="1071030" y="417274"/>
                    <a:pt x="1030551" y="295935"/>
                  </a:cubicBezTo>
                  <a:cubicBezTo>
                    <a:pt x="943068" y="88955"/>
                    <a:pt x="736481" y="416"/>
                    <a:pt x="531049" y="1"/>
                  </a:cubicBezTo>
                  <a:close/>
                  <a:moveTo>
                    <a:pt x="803584" y="1409737"/>
                  </a:moveTo>
                  <a:lnTo>
                    <a:pt x="885467" y="1554235"/>
                  </a:lnTo>
                  <a:cubicBezTo>
                    <a:pt x="886002" y="1659129"/>
                    <a:pt x="886537" y="1764024"/>
                    <a:pt x="887072" y="1868919"/>
                  </a:cubicBezTo>
                  <a:lnTo>
                    <a:pt x="753813" y="1753320"/>
                  </a:lnTo>
                  <a:cubicBezTo>
                    <a:pt x="726519" y="1805232"/>
                    <a:pt x="687986" y="1900494"/>
                    <a:pt x="636609" y="1982911"/>
                  </a:cubicBezTo>
                  <a:lnTo>
                    <a:pt x="606104" y="1795063"/>
                  </a:lnTo>
                  <a:cubicBezTo>
                    <a:pt x="622159" y="1755460"/>
                    <a:pt x="638215" y="1701408"/>
                    <a:pt x="654270" y="1663410"/>
                  </a:cubicBezTo>
                  <a:cubicBezTo>
                    <a:pt x="646242" y="1638256"/>
                    <a:pt x="628581" y="1632370"/>
                    <a:pt x="598076" y="1583134"/>
                  </a:cubicBezTo>
                  <a:cubicBezTo>
                    <a:pt x="641425" y="1542460"/>
                    <a:pt x="753812" y="1460044"/>
                    <a:pt x="803584" y="140973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grpSp>
        <p:nvGrpSpPr>
          <p:cNvPr id="99" name="Group 98"/>
          <p:cNvGrpSpPr/>
          <p:nvPr/>
        </p:nvGrpSpPr>
        <p:grpSpPr>
          <a:xfrm flipH="1">
            <a:off x="6096000" y="1569487"/>
            <a:ext cx="502703" cy="393014"/>
            <a:chOff x="1240923" y="723900"/>
            <a:chExt cx="5125452" cy="4370452"/>
          </a:xfrm>
          <a:solidFill>
            <a:schemeClr val="accent4"/>
          </a:solidFill>
        </p:grpSpPr>
        <p:grpSp>
          <p:nvGrpSpPr>
            <p:cNvPr id="100" name="Group 99"/>
            <p:cNvGrpSpPr/>
            <p:nvPr/>
          </p:nvGrpSpPr>
          <p:grpSpPr>
            <a:xfrm>
              <a:off x="1240923" y="723900"/>
              <a:ext cx="5125452" cy="4370452"/>
              <a:chOff x="1219199" y="647700"/>
              <a:chExt cx="6972300" cy="5945252"/>
            </a:xfrm>
            <a:grpFill/>
          </p:grpSpPr>
          <p:sp>
            <p:nvSpPr>
              <p:cNvPr id="107" name="Freeform 106"/>
              <p:cNvSpPr/>
              <p:nvPr/>
            </p:nvSpPr>
            <p:spPr>
              <a:xfrm>
                <a:off x="1219199" y="647700"/>
                <a:ext cx="6972300" cy="5945252"/>
              </a:xfrm>
              <a:custGeom>
                <a:avLst/>
                <a:gdLst>
                  <a:gd name="connsiteX0" fmla="*/ 207471 w 6972300"/>
                  <a:gd name="connsiteY0" fmla="*/ 0 h 5945252"/>
                  <a:gd name="connsiteX1" fmla="*/ 6764829 w 6972300"/>
                  <a:gd name="connsiteY1" fmla="*/ 0 h 5945252"/>
                  <a:gd name="connsiteX2" fmla="*/ 6972300 w 6972300"/>
                  <a:gd name="connsiteY2" fmla="*/ 207471 h 5945252"/>
                  <a:gd name="connsiteX3" fmla="*/ 6972300 w 6972300"/>
                  <a:gd name="connsiteY3" fmla="*/ 4542329 h 5945252"/>
                  <a:gd name="connsiteX4" fmla="*/ 6968216 w 6972300"/>
                  <a:gd name="connsiteY4" fmla="*/ 4562561 h 5945252"/>
                  <a:gd name="connsiteX5" fmla="*/ 6967436 w 6972300"/>
                  <a:gd name="connsiteY5" fmla="*/ 4570225 h 5945252"/>
                  <a:gd name="connsiteX6" fmla="*/ 6965279 w 6972300"/>
                  <a:gd name="connsiteY6" fmla="*/ 4577105 h 5945252"/>
                  <a:gd name="connsiteX7" fmla="*/ 6955996 w 6972300"/>
                  <a:gd name="connsiteY7" fmla="*/ 4623086 h 5945252"/>
                  <a:gd name="connsiteX8" fmla="*/ 6845586 w 6972300"/>
                  <a:gd name="connsiteY8" fmla="*/ 4733496 h 5945252"/>
                  <a:gd name="connsiteX9" fmla="*/ 6832136 w 6972300"/>
                  <a:gd name="connsiteY9" fmla="*/ 4737672 h 5945252"/>
                  <a:gd name="connsiteX10" fmla="*/ 6826088 w 6972300"/>
                  <a:gd name="connsiteY10" fmla="*/ 4740923 h 5945252"/>
                  <a:gd name="connsiteX11" fmla="*/ 6732906 w 6972300"/>
                  <a:gd name="connsiteY11" fmla="*/ 4759557 h 5945252"/>
                  <a:gd name="connsiteX12" fmla="*/ 4202665 w 6972300"/>
                  <a:gd name="connsiteY12" fmla="*/ 4759557 h 5945252"/>
                  <a:gd name="connsiteX13" fmla="*/ 4346913 w 6972300"/>
                  <a:gd name="connsiteY13" fmla="*/ 5670402 h 5945252"/>
                  <a:gd name="connsiteX14" fmla="*/ 4271942 w 6972300"/>
                  <a:gd name="connsiteY14" fmla="*/ 5942057 h 5945252"/>
                  <a:gd name="connsiteX15" fmla="*/ 2758670 w 6972300"/>
                  <a:gd name="connsiteY15" fmla="*/ 5945252 h 5945252"/>
                  <a:gd name="connsiteX16" fmla="*/ 2701696 w 6972300"/>
                  <a:gd name="connsiteY16" fmla="*/ 5670402 h 5945252"/>
                  <a:gd name="connsiteX17" fmla="*/ 2880648 w 6972300"/>
                  <a:gd name="connsiteY17" fmla="*/ 4743682 h 5945252"/>
                  <a:gd name="connsiteX18" fmla="*/ 207471 w 6972300"/>
                  <a:gd name="connsiteY18" fmla="*/ 4749800 h 5945252"/>
                  <a:gd name="connsiteX19" fmla="*/ 0 w 6972300"/>
                  <a:gd name="connsiteY19" fmla="*/ 4542329 h 5945252"/>
                  <a:gd name="connsiteX20" fmla="*/ 0 w 6972300"/>
                  <a:gd name="connsiteY20" fmla="*/ 207471 h 5945252"/>
                  <a:gd name="connsiteX21" fmla="*/ 207471 w 6972300"/>
                  <a:gd name="connsiteY21" fmla="*/ 0 h 5945252"/>
                  <a:gd name="connsiteX22" fmla="*/ 404194 w 6972300"/>
                  <a:gd name="connsiteY22" fmla="*/ 431800 h 5945252"/>
                  <a:gd name="connsiteX23" fmla="*/ 404194 w 6972300"/>
                  <a:gd name="connsiteY23" fmla="*/ 446644 h 5945252"/>
                  <a:gd name="connsiteX24" fmla="*/ 404193 w 6972300"/>
                  <a:gd name="connsiteY24" fmla="*/ 446644 h 5945252"/>
                  <a:gd name="connsiteX25" fmla="*/ 404193 w 6972300"/>
                  <a:gd name="connsiteY25" fmla="*/ 4379356 h 5945252"/>
                  <a:gd name="connsiteX26" fmla="*/ 404194 w 6972300"/>
                  <a:gd name="connsiteY26" fmla="*/ 4379356 h 5945252"/>
                  <a:gd name="connsiteX27" fmla="*/ 404194 w 6972300"/>
                  <a:gd name="connsiteY27" fmla="*/ 4379356 h 5945252"/>
                  <a:gd name="connsiteX28" fmla="*/ 6593508 w 6972300"/>
                  <a:gd name="connsiteY28" fmla="*/ 4379356 h 5945252"/>
                  <a:gd name="connsiteX29" fmla="*/ 6593508 w 6972300"/>
                  <a:gd name="connsiteY29" fmla="*/ 431800 h 5945252"/>
                  <a:gd name="connsiteX30" fmla="*/ 404194 w 6972300"/>
                  <a:gd name="connsiteY30" fmla="*/ 431800 h 594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2300" h="5945252">
                    <a:moveTo>
                      <a:pt x="207471" y="0"/>
                    </a:moveTo>
                    <a:lnTo>
                      <a:pt x="6764829" y="0"/>
                    </a:lnTo>
                    <a:cubicBezTo>
                      <a:pt x="6879412" y="0"/>
                      <a:pt x="6972300" y="92888"/>
                      <a:pt x="6972300" y="207471"/>
                    </a:cubicBezTo>
                    <a:lnTo>
                      <a:pt x="6972300" y="4542329"/>
                    </a:lnTo>
                    <a:lnTo>
                      <a:pt x="6968216" y="4562561"/>
                    </a:lnTo>
                    <a:lnTo>
                      <a:pt x="6967436" y="4570225"/>
                    </a:lnTo>
                    <a:lnTo>
                      <a:pt x="6965279" y="4577105"/>
                    </a:lnTo>
                    <a:lnTo>
                      <a:pt x="6955996" y="4623086"/>
                    </a:lnTo>
                    <a:cubicBezTo>
                      <a:pt x="6934999" y="4672729"/>
                      <a:pt x="6895229" y="4712499"/>
                      <a:pt x="6845586" y="4733496"/>
                    </a:cubicBezTo>
                    <a:lnTo>
                      <a:pt x="6832136" y="4737672"/>
                    </a:lnTo>
                    <a:lnTo>
                      <a:pt x="6826088" y="4740923"/>
                    </a:lnTo>
                    <a:cubicBezTo>
                      <a:pt x="6797447" y="4752922"/>
                      <a:pt x="6765959" y="4759557"/>
                      <a:pt x="6732906" y="4759557"/>
                    </a:cubicBezTo>
                    <a:lnTo>
                      <a:pt x="4202665" y="4759557"/>
                    </a:lnTo>
                    <a:lnTo>
                      <a:pt x="4346913" y="5670402"/>
                    </a:lnTo>
                    <a:cubicBezTo>
                      <a:pt x="4594034" y="5742843"/>
                      <a:pt x="4489453" y="5946318"/>
                      <a:pt x="4271942" y="5942057"/>
                    </a:cubicBezTo>
                    <a:lnTo>
                      <a:pt x="2758670" y="5945252"/>
                    </a:lnTo>
                    <a:cubicBezTo>
                      <a:pt x="2452865" y="5928207"/>
                      <a:pt x="2500565" y="5717808"/>
                      <a:pt x="2701696" y="5670402"/>
                    </a:cubicBezTo>
                    <a:lnTo>
                      <a:pt x="2880648" y="4743682"/>
                    </a:lnTo>
                    <a:lnTo>
                      <a:pt x="207471" y="4749800"/>
                    </a:lnTo>
                    <a:cubicBezTo>
                      <a:pt x="92888" y="4749800"/>
                      <a:pt x="0" y="4656912"/>
                      <a:pt x="0" y="4542329"/>
                    </a:cubicBezTo>
                    <a:lnTo>
                      <a:pt x="0" y="207471"/>
                    </a:lnTo>
                    <a:cubicBezTo>
                      <a:pt x="0" y="92888"/>
                      <a:pt x="92888" y="0"/>
                      <a:pt x="207471" y="0"/>
                    </a:cubicBezTo>
                    <a:close/>
                    <a:moveTo>
                      <a:pt x="404194" y="431800"/>
                    </a:moveTo>
                    <a:lnTo>
                      <a:pt x="404194" y="446644"/>
                    </a:lnTo>
                    <a:lnTo>
                      <a:pt x="404193" y="446644"/>
                    </a:lnTo>
                    <a:lnTo>
                      <a:pt x="404193" y="4379356"/>
                    </a:lnTo>
                    <a:lnTo>
                      <a:pt x="404194" y="4379356"/>
                    </a:lnTo>
                    <a:lnTo>
                      <a:pt x="404194" y="4379356"/>
                    </a:lnTo>
                    <a:lnTo>
                      <a:pt x="6593508" y="4379356"/>
                    </a:lnTo>
                    <a:lnTo>
                      <a:pt x="6593508" y="431800"/>
                    </a:lnTo>
                    <a:lnTo>
                      <a:pt x="404194" y="431800"/>
                    </a:lnTo>
                    <a:close/>
                  </a:path>
                </a:pathLst>
              </a:custGeom>
              <a:solidFill>
                <a:srgbClr val="F9B8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8" name="Freeform 107"/>
              <p:cNvSpPr/>
              <p:nvPr/>
            </p:nvSpPr>
            <p:spPr>
              <a:xfrm>
                <a:off x="1623410" y="1071561"/>
                <a:ext cx="6311971" cy="3955495"/>
              </a:xfrm>
              <a:custGeom>
                <a:avLst/>
                <a:gdLst>
                  <a:gd name="connsiteX0" fmla="*/ 0 w 6174766"/>
                  <a:gd name="connsiteY0" fmla="*/ 0 h 3932712"/>
                  <a:gd name="connsiteX1" fmla="*/ 1705882 w 6174766"/>
                  <a:gd name="connsiteY1" fmla="*/ 0 h 3932712"/>
                  <a:gd name="connsiteX2" fmla="*/ 1711605 w 6174766"/>
                  <a:gd name="connsiteY2" fmla="*/ 4778 h 3932712"/>
                  <a:gd name="connsiteX3" fmla="*/ 6174766 w 6174766"/>
                  <a:gd name="connsiteY3" fmla="*/ 4777 h 3932712"/>
                  <a:gd name="connsiteX4" fmla="*/ 6174766 w 6174766"/>
                  <a:gd name="connsiteY4" fmla="*/ 3929400 h 3932712"/>
                  <a:gd name="connsiteX5" fmla="*/ 0 w 6174766"/>
                  <a:gd name="connsiteY5" fmla="*/ 3932712 h 3932712"/>
                  <a:gd name="connsiteX6" fmla="*/ 0 w 6174766"/>
                  <a:gd name="connsiteY6" fmla="*/ 0 h 39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766" h="3932712">
                    <a:moveTo>
                      <a:pt x="0" y="0"/>
                    </a:moveTo>
                    <a:lnTo>
                      <a:pt x="1705882" y="0"/>
                    </a:lnTo>
                    <a:lnTo>
                      <a:pt x="1711605" y="4778"/>
                    </a:lnTo>
                    <a:lnTo>
                      <a:pt x="6174766" y="4777"/>
                    </a:lnTo>
                    <a:lnTo>
                      <a:pt x="6174766" y="3929400"/>
                    </a:lnTo>
                    <a:lnTo>
                      <a:pt x="0" y="3932712"/>
                    </a:lnTo>
                    <a:lnTo>
                      <a:pt x="0" y="0"/>
                    </a:lnTo>
                    <a:close/>
                  </a:path>
                </a:pathLst>
              </a:custGeom>
              <a:solidFill>
                <a:srgbClr val="FBD4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grpSp>
          <p:nvGrpSpPr>
            <p:cNvPr id="101" name="Group 100"/>
            <p:cNvGrpSpPr/>
            <p:nvPr/>
          </p:nvGrpSpPr>
          <p:grpSpPr>
            <a:xfrm>
              <a:off x="1817137" y="1343823"/>
              <a:ext cx="3992734" cy="2325090"/>
              <a:chOff x="2517776" y="274638"/>
              <a:chExt cx="395288" cy="230188"/>
            </a:xfrm>
            <a:grpFill/>
          </p:grpSpPr>
          <p:sp>
            <p:nvSpPr>
              <p:cNvPr id="102" name="Rectangle 43"/>
              <p:cNvSpPr>
                <a:spLocks noChangeArrowheads="1"/>
              </p:cNvSpPr>
              <p:nvPr/>
            </p:nvSpPr>
            <p:spPr bwMode="auto">
              <a:xfrm>
                <a:off x="2517776" y="473076"/>
                <a:ext cx="66675" cy="31750"/>
              </a:xfrm>
              <a:prstGeom prst="rect">
                <a:avLst/>
              </a:prstGeom>
              <a:solidFill>
                <a:srgbClr val="F9B85C"/>
              </a:solid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3" name="Rectangle 44"/>
              <p:cNvSpPr>
                <a:spLocks noChangeArrowheads="1"/>
              </p:cNvSpPr>
              <p:nvPr/>
            </p:nvSpPr>
            <p:spPr bwMode="auto">
              <a:xfrm>
                <a:off x="2600326" y="388938"/>
                <a:ext cx="66675" cy="115888"/>
              </a:xfrm>
              <a:prstGeom prst="rect">
                <a:avLst/>
              </a:prstGeom>
              <a:solidFill>
                <a:srgbClr val="F9B85C"/>
              </a:solid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4" name="Rectangle 45"/>
              <p:cNvSpPr>
                <a:spLocks noChangeArrowheads="1"/>
              </p:cNvSpPr>
              <p:nvPr/>
            </p:nvSpPr>
            <p:spPr bwMode="auto">
              <a:xfrm>
                <a:off x="2681289" y="274638"/>
                <a:ext cx="66675" cy="230188"/>
              </a:xfrm>
              <a:prstGeom prst="rect">
                <a:avLst/>
              </a:prstGeom>
              <a:solidFill>
                <a:srgbClr val="F9B85C"/>
              </a:solid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5" name="Rectangle 46"/>
              <p:cNvSpPr>
                <a:spLocks noChangeArrowheads="1"/>
              </p:cNvSpPr>
              <p:nvPr/>
            </p:nvSpPr>
            <p:spPr bwMode="auto">
              <a:xfrm>
                <a:off x="2765426" y="328613"/>
                <a:ext cx="66675" cy="176213"/>
              </a:xfrm>
              <a:prstGeom prst="rect">
                <a:avLst/>
              </a:prstGeom>
              <a:solidFill>
                <a:srgbClr val="F9B85C"/>
              </a:solid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6" name="Rectangle 47"/>
              <p:cNvSpPr>
                <a:spLocks noChangeArrowheads="1"/>
              </p:cNvSpPr>
              <p:nvPr/>
            </p:nvSpPr>
            <p:spPr bwMode="auto">
              <a:xfrm>
                <a:off x="2846389" y="428626"/>
                <a:ext cx="66675" cy="71438"/>
              </a:xfrm>
              <a:prstGeom prst="rect">
                <a:avLst/>
              </a:prstGeom>
              <a:solidFill>
                <a:srgbClr val="F9B85C"/>
              </a:solid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grpSp>
      <p:grpSp>
        <p:nvGrpSpPr>
          <p:cNvPr id="117" name="Group 116"/>
          <p:cNvGrpSpPr/>
          <p:nvPr/>
        </p:nvGrpSpPr>
        <p:grpSpPr>
          <a:xfrm>
            <a:off x="3128267" y="4928182"/>
            <a:ext cx="475090" cy="379743"/>
            <a:chOff x="718336" y="5683241"/>
            <a:chExt cx="600126" cy="682541"/>
          </a:xfrm>
          <a:solidFill>
            <a:schemeClr val="bg2"/>
          </a:solidFill>
          <a:effectLst/>
        </p:grpSpPr>
        <p:sp>
          <p:nvSpPr>
            <p:cNvPr id="118" name="Freeform 117"/>
            <p:cNvSpPr/>
            <p:nvPr/>
          </p:nvSpPr>
          <p:spPr>
            <a:xfrm>
              <a:off x="718336" y="5683241"/>
              <a:ext cx="600126" cy="682541"/>
            </a:xfrm>
            <a:custGeom>
              <a:avLst/>
              <a:gdLst>
                <a:gd name="connsiteX0" fmla="*/ 902040 w 1510137"/>
                <a:gd name="connsiteY0" fmla="*/ 724533 h 1717515"/>
                <a:gd name="connsiteX1" fmla="*/ 895147 w 1510137"/>
                <a:gd name="connsiteY1" fmla="*/ 749246 h 1717515"/>
                <a:gd name="connsiteX2" fmla="*/ 871253 w 1510137"/>
                <a:gd name="connsiteY2" fmla="*/ 777754 h 1717515"/>
                <a:gd name="connsiteX3" fmla="*/ 850534 w 1510137"/>
                <a:gd name="connsiteY3" fmla="*/ 791382 h 1717515"/>
                <a:gd name="connsiteX4" fmla="*/ 850534 w 1510137"/>
                <a:gd name="connsiteY4" fmla="*/ 1410333 h 1717515"/>
                <a:gd name="connsiteX5" fmla="*/ 1093422 w 1510137"/>
                <a:gd name="connsiteY5" fmla="*/ 1410333 h 1717515"/>
                <a:gd name="connsiteX6" fmla="*/ 1093422 w 1510137"/>
                <a:gd name="connsiteY6" fmla="*/ 795329 h 1717515"/>
                <a:gd name="connsiteX7" fmla="*/ 1070323 w 1510137"/>
                <a:gd name="connsiteY7" fmla="*/ 780135 h 1717515"/>
                <a:gd name="connsiteX8" fmla="*/ 1046429 w 1510137"/>
                <a:gd name="connsiteY8" fmla="*/ 751627 h 1717515"/>
                <a:gd name="connsiteX9" fmla="*/ 1038873 w 1510137"/>
                <a:gd name="connsiteY9" fmla="*/ 724533 h 1717515"/>
                <a:gd name="connsiteX10" fmla="*/ 473414 w 1510137"/>
                <a:gd name="connsiteY10" fmla="*/ 724533 h 1717515"/>
                <a:gd name="connsiteX11" fmla="*/ 466522 w 1510137"/>
                <a:gd name="connsiteY11" fmla="*/ 749246 h 1717515"/>
                <a:gd name="connsiteX12" fmla="*/ 442628 w 1510137"/>
                <a:gd name="connsiteY12" fmla="*/ 777754 h 1717515"/>
                <a:gd name="connsiteX13" fmla="*/ 421909 w 1510137"/>
                <a:gd name="connsiteY13" fmla="*/ 791382 h 1717515"/>
                <a:gd name="connsiteX14" fmla="*/ 421909 w 1510137"/>
                <a:gd name="connsiteY14" fmla="*/ 1410333 h 1717515"/>
                <a:gd name="connsiteX15" fmla="*/ 648128 w 1510137"/>
                <a:gd name="connsiteY15" fmla="*/ 1410333 h 1717515"/>
                <a:gd name="connsiteX16" fmla="*/ 648128 w 1510137"/>
                <a:gd name="connsiteY16" fmla="*/ 792948 h 1717515"/>
                <a:gd name="connsiteX17" fmla="*/ 625029 w 1510137"/>
                <a:gd name="connsiteY17" fmla="*/ 777754 h 1717515"/>
                <a:gd name="connsiteX18" fmla="*/ 601135 w 1510137"/>
                <a:gd name="connsiteY18" fmla="*/ 749246 h 1717515"/>
                <a:gd name="connsiteX19" fmla="*/ 594243 w 1510137"/>
                <a:gd name="connsiteY19" fmla="*/ 724533 h 1717515"/>
                <a:gd name="connsiteX20" fmla="*/ 751708 w 1510137"/>
                <a:gd name="connsiteY20" fmla="*/ 0 h 1717515"/>
                <a:gd name="connsiteX21" fmla="*/ 1472036 w 1510137"/>
                <a:gd name="connsiteY21" fmla="*/ 576895 h 1717515"/>
                <a:gd name="connsiteX22" fmla="*/ 1429173 w 1510137"/>
                <a:gd name="connsiteY22" fmla="*/ 669763 h 1717515"/>
                <a:gd name="connsiteX23" fmla="*/ 1426791 w 1510137"/>
                <a:gd name="connsiteY23" fmla="*/ 669763 h 1717515"/>
                <a:gd name="connsiteX24" fmla="*/ 1426791 w 1510137"/>
                <a:gd name="connsiteY24" fmla="*/ 724533 h 1717515"/>
                <a:gd name="connsiteX25" fmla="*/ 1347998 w 1510137"/>
                <a:gd name="connsiteY25" fmla="*/ 724533 h 1717515"/>
                <a:gd name="connsiteX26" fmla="*/ 1340441 w 1510137"/>
                <a:gd name="connsiteY26" fmla="*/ 751627 h 1717515"/>
                <a:gd name="connsiteX27" fmla="*/ 1316547 w 1510137"/>
                <a:gd name="connsiteY27" fmla="*/ 780135 h 1717515"/>
                <a:gd name="connsiteX28" fmla="*/ 1295828 w 1510137"/>
                <a:gd name="connsiteY28" fmla="*/ 793763 h 1717515"/>
                <a:gd name="connsiteX29" fmla="*/ 1295828 w 1510137"/>
                <a:gd name="connsiteY29" fmla="*/ 1410333 h 1717515"/>
                <a:gd name="connsiteX30" fmla="*/ 1336118 w 1510137"/>
                <a:gd name="connsiteY30" fmla="*/ 1410333 h 1717515"/>
                <a:gd name="connsiteX31" fmla="*/ 1369643 w 1510137"/>
                <a:gd name="connsiteY31" fmla="*/ 1443858 h 1717515"/>
                <a:gd name="connsiteX32" fmla="*/ 1369643 w 1510137"/>
                <a:gd name="connsiteY32" fmla="*/ 1529208 h 1717515"/>
                <a:gd name="connsiteX33" fmla="*/ 1368579 w 1510137"/>
                <a:gd name="connsiteY33" fmla="*/ 1531777 h 1717515"/>
                <a:gd name="connsiteX34" fmla="*/ 1464516 w 1510137"/>
                <a:gd name="connsiteY34" fmla="*/ 1531777 h 1717515"/>
                <a:gd name="connsiteX35" fmla="*/ 1510137 w 1510137"/>
                <a:gd name="connsiteY35" fmla="*/ 1577398 h 1717515"/>
                <a:gd name="connsiteX36" fmla="*/ 1510137 w 1510137"/>
                <a:gd name="connsiteY36" fmla="*/ 1671894 h 1717515"/>
                <a:gd name="connsiteX37" fmla="*/ 1464516 w 1510137"/>
                <a:gd name="connsiteY37" fmla="*/ 1717515 h 1717515"/>
                <a:gd name="connsiteX38" fmla="*/ 48426 w 1510137"/>
                <a:gd name="connsiteY38" fmla="*/ 1717515 h 1717515"/>
                <a:gd name="connsiteX39" fmla="*/ 2805 w 1510137"/>
                <a:gd name="connsiteY39" fmla="*/ 1671894 h 1717515"/>
                <a:gd name="connsiteX40" fmla="*/ 2805 w 1510137"/>
                <a:gd name="connsiteY40" fmla="*/ 1577398 h 1717515"/>
                <a:gd name="connsiteX41" fmla="*/ 48426 w 1510137"/>
                <a:gd name="connsiteY41" fmla="*/ 1531777 h 1717515"/>
                <a:gd name="connsiteX42" fmla="*/ 151507 w 1510137"/>
                <a:gd name="connsiteY42" fmla="*/ 1531777 h 1717515"/>
                <a:gd name="connsiteX43" fmla="*/ 150443 w 1510137"/>
                <a:gd name="connsiteY43" fmla="*/ 1529208 h 1717515"/>
                <a:gd name="connsiteX44" fmla="*/ 150443 w 1510137"/>
                <a:gd name="connsiteY44" fmla="*/ 1443858 h 1717515"/>
                <a:gd name="connsiteX45" fmla="*/ 183968 w 1510137"/>
                <a:gd name="connsiteY45" fmla="*/ 1410333 h 1717515"/>
                <a:gd name="connsiteX46" fmla="*/ 219503 w 1510137"/>
                <a:gd name="connsiteY46" fmla="*/ 1410333 h 1717515"/>
                <a:gd name="connsiteX47" fmla="*/ 219503 w 1510137"/>
                <a:gd name="connsiteY47" fmla="*/ 792948 h 1717515"/>
                <a:gd name="connsiteX48" fmla="*/ 196404 w 1510137"/>
                <a:gd name="connsiteY48" fmla="*/ 777754 h 1717515"/>
                <a:gd name="connsiteX49" fmla="*/ 172510 w 1510137"/>
                <a:gd name="connsiteY49" fmla="*/ 749246 h 1717515"/>
                <a:gd name="connsiteX50" fmla="*/ 165618 w 1510137"/>
                <a:gd name="connsiteY50" fmla="*/ 724533 h 1717515"/>
                <a:gd name="connsiteX51" fmla="*/ 64716 w 1510137"/>
                <a:gd name="connsiteY51" fmla="*/ 724533 h 1717515"/>
                <a:gd name="connsiteX52" fmla="*/ 64716 w 1510137"/>
                <a:gd name="connsiteY52" fmla="*/ 669349 h 1717515"/>
                <a:gd name="connsiteX53" fmla="*/ 25984 w 1510137"/>
                <a:gd name="connsiteY53" fmla="*/ 662620 h 1717515"/>
                <a:gd name="connsiteX54" fmla="*/ 43285 w 1510137"/>
                <a:gd name="connsiteY54" fmla="*/ 576895 h 171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10137" h="1717515">
                  <a:moveTo>
                    <a:pt x="902040" y="724533"/>
                  </a:moveTo>
                  <a:lnTo>
                    <a:pt x="895147" y="749246"/>
                  </a:lnTo>
                  <a:cubicBezTo>
                    <a:pt x="889092" y="759609"/>
                    <a:pt x="881007" y="769198"/>
                    <a:pt x="871253" y="777754"/>
                  </a:cubicBezTo>
                  <a:lnTo>
                    <a:pt x="850534" y="791382"/>
                  </a:lnTo>
                  <a:lnTo>
                    <a:pt x="850534" y="1410333"/>
                  </a:lnTo>
                  <a:lnTo>
                    <a:pt x="1093422" y="1410333"/>
                  </a:lnTo>
                  <a:lnTo>
                    <a:pt x="1093422" y="795329"/>
                  </a:lnTo>
                  <a:lnTo>
                    <a:pt x="1070323" y="780135"/>
                  </a:lnTo>
                  <a:cubicBezTo>
                    <a:pt x="1060569" y="771579"/>
                    <a:pt x="1052484" y="761990"/>
                    <a:pt x="1046429" y="751627"/>
                  </a:cubicBezTo>
                  <a:lnTo>
                    <a:pt x="1038873" y="724533"/>
                  </a:lnTo>
                  <a:close/>
                  <a:moveTo>
                    <a:pt x="473414" y="724533"/>
                  </a:moveTo>
                  <a:lnTo>
                    <a:pt x="466522" y="749246"/>
                  </a:lnTo>
                  <a:cubicBezTo>
                    <a:pt x="460467" y="759609"/>
                    <a:pt x="452382" y="769198"/>
                    <a:pt x="442628" y="777754"/>
                  </a:cubicBezTo>
                  <a:lnTo>
                    <a:pt x="421909" y="791382"/>
                  </a:lnTo>
                  <a:lnTo>
                    <a:pt x="421909" y="1410333"/>
                  </a:lnTo>
                  <a:lnTo>
                    <a:pt x="648128" y="1410333"/>
                  </a:lnTo>
                  <a:lnTo>
                    <a:pt x="648128" y="792948"/>
                  </a:lnTo>
                  <a:lnTo>
                    <a:pt x="625029" y="777754"/>
                  </a:lnTo>
                  <a:cubicBezTo>
                    <a:pt x="615275" y="769198"/>
                    <a:pt x="607190" y="759609"/>
                    <a:pt x="601135" y="749246"/>
                  </a:cubicBezTo>
                  <a:lnTo>
                    <a:pt x="594243" y="724533"/>
                  </a:lnTo>
                  <a:close/>
                  <a:moveTo>
                    <a:pt x="751708" y="0"/>
                  </a:moveTo>
                  <a:lnTo>
                    <a:pt x="1472036" y="576895"/>
                  </a:lnTo>
                  <a:cubicBezTo>
                    <a:pt x="1538710" y="626901"/>
                    <a:pt x="1505374" y="676907"/>
                    <a:pt x="1429173" y="669763"/>
                  </a:cubicBezTo>
                  <a:lnTo>
                    <a:pt x="1426791" y="669763"/>
                  </a:lnTo>
                  <a:lnTo>
                    <a:pt x="1426791" y="724533"/>
                  </a:lnTo>
                  <a:lnTo>
                    <a:pt x="1347998" y="724533"/>
                  </a:lnTo>
                  <a:lnTo>
                    <a:pt x="1340441" y="751627"/>
                  </a:lnTo>
                  <a:cubicBezTo>
                    <a:pt x="1334386" y="761990"/>
                    <a:pt x="1326301" y="771579"/>
                    <a:pt x="1316547" y="780135"/>
                  </a:cubicBezTo>
                  <a:lnTo>
                    <a:pt x="1295828" y="793763"/>
                  </a:lnTo>
                  <a:lnTo>
                    <a:pt x="1295828" y="1410333"/>
                  </a:lnTo>
                  <a:lnTo>
                    <a:pt x="1336118" y="1410333"/>
                  </a:lnTo>
                  <a:cubicBezTo>
                    <a:pt x="1354633" y="1410333"/>
                    <a:pt x="1369643" y="1425343"/>
                    <a:pt x="1369643" y="1443858"/>
                  </a:cubicBezTo>
                  <a:lnTo>
                    <a:pt x="1369643" y="1529208"/>
                  </a:lnTo>
                  <a:lnTo>
                    <a:pt x="1368579" y="1531777"/>
                  </a:lnTo>
                  <a:lnTo>
                    <a:pt x="1464516" y="1531777"/>
                  </a:lnTo>
                  <a:cubicBezTo>
                    <a:pt x="1489712" y="1531777"/>
                    <a:pt x="1510137" y="1552202"/>
                    <a:pt x="1510137" y="1577398"/>
                  </a:cubicBezTo>
                  <a:lnTo>
                    <a:pt x="1510137" y="1671894"/>
                  </a:lnTo>
                  <a:cubicBezTo>
                    <a:pt x="1510137" y="1697090"/>
                    <a:pt x="1489712" y="1717515"/>
                    <a:pt x="1464516" y="1717515"/>
                  </a:cubicBezTo>
                  <a:lnTo>
                    <a:pt x="48426" y="1717515"/>
                  </a:lnTo>
                  <a:cubicBezTo>
                    <a:pt x="23230" y="1717515"/>
                    <a:pt x="2805" y="1697090"/>
                    <a:pt x="2805" y="1671894"/>
                  </a:cubicBezTo>
                  <a:lnTo>
                    <a:pt x="2805" y="1577398"/>
                  </a:lnTo>
                  <a:cubicBezTo>
                    <a:pt x="2805" y="1552202"/>
                    <a:pt x="23230" y="1531777"/>
                    <a:pt x="48426" y="1531777"/>
                  </a:cubicBezTo>
                  <a:lnTo>
                    <a:pt x="151507" y="1531777"/>
                  </a:lnTo>
                  <a:lnTo>
                    <a:pt x="150443" y="1529208"/>
                  </a:lnTo>
                  <a:lnTo>
                    <a:pt x="150443" y="1443858"/>
                  </a:lnTo>
                  <a:cubicBezTo>
                    <a:pt x="150443" y="1425343"/>
                    <a:pt x="165453" y="1410333"/>
                    <a:pt x="183968" y="1410333"/>
                  </a:cubicBezTo>
                  <a:lnTo>
                    <a:pt x="219503" y="1410333"/>
                  </a:lnTo>
                  <a:lnTo>
                    <a:pt x="219503" y="792948"/>
                  </a:lnTo>
                  <a:lnTo>
                    <a:pt x="196404" y="777754"/>
                  </a:lnTo>
                  <a:cubicBezTo>
                    <a:pt x="186650" y="769198"/>
                    <a:pt x="178565" y="759609"/>
                    <a:pt x="172510" y="749246"/>
                  </a:cubicBezTo>
                  <a:lnTo>
                    <a:pt x="165618" y="724533"/>
                  </a:lnTo>
                  <a:lnTo>
                    <a:pt x="64716" y="724533"/>
                  </a:lnTo>
                  <a:lnTo>
                    <a:pt x="64716" y="669349"/>
                  </a:lnTo>
                  <a:lnTo>
                    <a:pt x="25984" y="662620"/>
                  </a:lnTo>
                  <a:cubicBezTo>
                    <a:pt x="-7763" y="647439"/>
                    <a:pt x="-15055" y="610827"/>
                    <a:pt x="43285" y="576895"/>
                  </a:cubicBezTo>
                  <a:close/>
                </a:path>
              </a:pathLst>
            </a:custGeom>
            <a:solidFill>
              <a:srgbClr val="04B0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19" name="Isosceles Triangle 118"/>
            <p:cNvSpPr/>
            <p:nvPr/>
          </p:nvSpPr>
          <p:spPr>
            <a:xfrm>
              <a:off x="782854" y="5732692"/>
              <a:ext cx="469367" cy="183585"/>
            </a:xfrm>
            <a:prstGeom prst="triangle">
              <a:avLst/>
            </a:prstGeom>
            <a:solidFill>
              <a:srgbClr val="7AC4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0" name="Flowchart: Connector 119"/>
            <p:cNvSpPr/>
            <p:nvPr/>
          </p:nvSpPr>
          <p:spPr>
            <a:xfrm>
              <a:off x="945423" y="5762777"/>
              <a:ext cx="146125" cy="146126"/>
            </a:xfrm>
            <a:prstGeom prst="flowChartConnector">
              <a:avLst/>
            </a:prstGeom>
            <a:solidFill>
              <a:srgbClr val="1F9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1" name="TextBox 120"/>
            <p:cNvSpPr txBox="1"/>
            <p:nvPr/>
          </p:nvSpPr>
          <p:spPr>
            <a:xfrm flipH="1">
              <a:off x="994987" y="5777649"/>
              <a:ext cx="48826" cy="109848"/>
            </a:xfrm>
            <a:custGeom>
              <a:avLst/>
              <a:gdLst/>
              <a:ahLst/>
              <a:cxnLst/>
              <a:rect l="l" t="t" r="r" b="b"/>
              <a:pathLst>
                <a:path w="44098" h="99209">
                  <a:moveTo>
                    <a:pt x="25867" y="0"/>
                  </a:moveTo>
                  <a:lnTo>
                    <a:pt x="17498" y="0"/>
                  </a:lnTo>
                  <a:lnTo>
                    <a:pt x="17498" y="11421"/>
                  </a:lnTo>
                  <a:cubicBezTo>
                    <a:pt x="14148" y="11560"/>
                    <a:pt x="11247" y="12014"/>
                    <a:pt x="8794" y="12781"/>
                  </a:cubicBezTo>
                  <a:cubicBezTo>
                    <a:pt x="6341" y="13548"/>
                    <a:pt x="4282" y="14420"/>
                    <a:pt x="2617" y="15397"/>
                  </a:cubicBezTo>
                  <a:lnTo>
                    <a:pt x="5547" y="24296"/>
                  </a:lnTo>
                  <a:cubicBezTo>
                    <a:pt x="7023" y="23447"/>
                    <a:pt x="8965" y="22604"/>
                    <a:pt x="11373" y="21768"/>
                  </a:cubicBezTo>
                  <a:cubicBezTo>
                    <a:pt x="13781" y="20932"/>
                    <a:pt x="16590" y="20482"/>
                    <a:pt x="19800" y="20418"/>
                  </a:cubicBezTo>
                  <a:cubicBezTo>
                    <a:pt x="23674" y="20534"/>
                    <a:pt x="26580" y="21587"/>
                    <a:pt x="28521" y="23575"/>
                  </a:cubicBezTo>
                  <a:cubicBezTo>
                    <a:pt x="30462" y="25564"/>
                    <a:pt x="31432" y="27796"/>
                    <a:pt x="31433" y="30269"/>
                  </a:cubicBezTo>
                  <a:cubicBezTo>
                    <a:pt x="31419" y="33123"/>
                    <a:pt x="30265" y="35538"/>
                    <a:pt x="27970" y="37514"/>
                  </a:cubicBezTo>
                  <a:cubicBezTo>
                    <a:pt x="25676" y="39490"/>
                    <a:pt x="22325" y="41511"/>
                    <a:pt x="17916" y="43579"/>
                  </a:cubicBezTo>
                  <a:cubicBezTo>
                    <a:pt x="11941" y="46153"/>
                    <a:pt x="7462" y="49127"/>
                    <a:pt x="4477" y="52500"/>
                  </a:cubicBezTo>
                  <a:cubicBezTo>
                    <a:pt x="1492" y="55873"/>
                    <a:pt x="0" y="60235"/>
                    <a:pt x="0" y="65587"/>
                  </a:cubicBezTo>
                  <a:cubicBezTo>
                    <a:pt x="33" y="70822"/>
                    <a:pt x="1616" y="75335"/>
                    <a:pt x="4752" y="79126"/>
                  </a:cubicBezTo>
                  <a:cubicBezTo>
                    <a:pt x="7887" y="82917"/>
                    <a:pt x="12380" y="85386"/>
                    <a:pt x="18231" y="86532"/>
                  </a:cubicBezTo>
                  <a:lnTo>
                    <a:pt x="18231" y="99209"/>
                  </a:lnTo>
                  <a:lnTo>
                    <a:pt x="26600" y="99209"/>
                  </a:lnTo>
                  <a:lnTo>
                    <a:pt x="26600" y="87160"/>
                  </a:lnTo>
                  <a:cubicBezTo>
                    <a:pt x="29973" y="87027"/>
                    <a:pt x="33219" y="86508"/>
                    <a:pt x="36336" y="85604"/>
                  </a:cubicBezTo>
                  <a:cubicBezTo>
                    <a:pt x="39454" y="84699"/>
                    <a:pt x="42041" y="83579"/>
                    <a:pt x="44098" y="82243"/>
                  </a:cubicBezTo>
                  <a:lnTo>
                    <a:pt x="41166" y="73027"/>
                  </a:lnTo>
                  <a:cubicBezTo>
                    <a:pt x="39141" y="74333"/>
                    <a:pt x="36702" y="75468"/>
                    <a:pt x="33850" y="76433"/>
                  </a:cubicBezTo>
                  <a:cubicBezTo>
                    <a:pt x="30998" y="77398"/>
                    <a:pt x="27954" y="77905"/>
                    <a:pt x="24716" y="77953"/>
                  </a:cubicBezTo>
                  <a:cubicBezTo>
                    <a:pt x="20570" y="77877"/>
                    <a:pt x="17423" y="76798"/>
                    <a:pt x="15275" y="74717"/>
                  </a:cubicBezTo>
                  <a:cubicBezTo>
                    <a:pt x="13128" y="72637"/>
                    <a:pt x="12048" y="70012"/>
                    <a:pt x="12036" y="66844"/>
                  </a:cubicBezTo>
                  <a:cubicBezTo>
                    <a:pt x="12000" y="63757"/>
                    <a:pt x="13044" y="61102"/>
                    <a:pt x="15170" y="58880"/>
                  </a:cubicBezTo>
                  <a:cubicBezTo>
                    <a:pt x="17296" y="56657"/>
                    <a:pt x="20722" y="54526"/>
                    <a:pt x="25448" y="52487"/>
                  </a:cubicBezTo>
                  <a:cubicBezTo>
                    <a:pt x="30732" y="50216"/>
                    <a:pt x="34998" y="47500"/>
                    <a:pt x="38246" y="44339"/>
                  </a:cubicBezTo>
                  <a:cubicBezTo>
                    <a:pt x="41495" y="41177"/>
                    <a:pt x="43166" y="37046"/>
                    <a:pt x="43259" y="31946"/>
                  </a:cubicBezTo>
                  <a:cubicBezTo>
                    <a:pt x="43203" y="26801"/>
                    <a:pt x="41641" y="22475"/>
                    <a:pt x="38573" y="18970"/>
                  </a:cubicBezTo>
                  <a:cubicBezTo>
                    <a:pt x="35506" y="15465"/>
                    <a:pt x="31270" y="13158"/>
                    <a:pt x="25867" y="12049"/>
                  </a:cubicBezTo>
                  <a:lnTo>
                    <a:pt x="25867" y="0"/>
                  </a:lnTo>
                  <a:close/>
                </a:path>
              </a:pathLst>
            </a:custGeom>
            <a:grpFill/>
            <a:ln>
              <a:noFill/>
            </a:ln>
            <a:effectLst/>
          </p:spPr>
          <p:txBody>
            <a:bodyPr/>
            <a:lstStyle/>
            <a:p>
              <a:pPr algn="ctr" eaLnBrk="1" fontAlgn="auto" hangingPunct="1">
                <a:spcBef>
                  <a:spcPts val="0"/>
                </a:spcBef>
                <a:spcAft>
                  <a:spcPts val="0"/>
                </a:spcAft>
                <a:defRPr/>
              </a:pPr>
              <a:endParaRPr lang="en-US" sz="800" dirty="0">
                <a:solidFill>
                  <a:srgbClr val="04B097"/>
                </a:solidFill>
                <a:latin typeface="Arial" panose="020B0604020202020204" pitchFamily="34" charset="0"/>
                <a:ea typeface="Adobe Heiti Std R" panose="020B0400000000000000" pitchFamily="34" charset="-128"/>
                <a:cs typeface="Arial" panose="020B0604020202020204" pitchFamily="34" charset="0"/>
              </a:endParaRPr>
            </a:p>
          </p:txBody>
        </p:sp>
      </p:grpSp>
      <p:grpSp>
        <p:nvGrpSpPr>
          <p:cNvPr id="122" name="Group 121"/>
          <p:cNvGrpSpPr/>
          <p:nvPr/>
        </p:nvGrpSpPr>
        <p:grpSpPr>
          <a:xfrm>
            <a:off x="3352800" y="714196"/>
            <a:ext cx="378019" cy="331367"/>
            <a:chOff x="677963" y="1078523"/>
            <a:chExt cx="1114237" cy="976729"/>
          </a:xfrm>
          <a:solidFill>
            <a:schemeClr val="accent6">
              <a:lumMod val="75000"/>
            </a:schemeClr>
          </a:solidFill>
          <a:effectLst>
            <a:outerShdw dist="12700" dir="2700000" algn="tl" rotWithShape="0">
              <a:schemeClr val="bg1"/>
            </a:outerShdw>
          </a:effectLst>
        </p:grpSpPr>
        <p:sp>
          <p:nvSpPr>
            <p:cNvPr id="123" name="Rectangle 1"/>
            <p:cNvSpPr/>
            <p:nvPr/>
          </p:nvSpPr>
          <p:spPr>
            <a:xfrm>
              <a:off x="790975" y="1840644"/>
              <a:ext cx="92821" cy="214608"/>
            </a:xfrm>
            <a:custGeom>
              <a:avLst/>
              <a:gdLst>
                <a:gd name="connsiteX0" fmla="*/ 0 w 510901"/>
                <a:gd name="connsiteY0" fmla="*/ 0 h 1040072"/>
                <a:gd name="connsiteX1" fmla="*/ 510901 w 510901"/>
                <a:gd name="connsiteY1" fmla="*/ 0 h 1040072"/>
                <a:gd name="connsiteX2" fmla="*/ 510901 w 510901"/>
                <a:gd name="connsiteY2" fmla="*/ 1040072 h 1040072"/>
                <a:gd name="connsiteX3" fmla="*/ 0 w 510901"/>
                <a:gd name="connsiteY3" fmla="*/ 1040072 h 1040072"/>
                <a:gd name="connsiteX4" fmla="*/ 0 w 510901"/>
                <a:gd name="connsiteY4" fmla="*/ 0 h 1040072"/>
                <a:gd name="connsiteX0" fmla="*/ 0 w 510901"/>
                <a:gd name="connsiteY0" fmla="*/ 0 h 1040072"/>
                <a:gd name="connsiteX1" fmla="*/ 510901 w 510901"/>
                <a:gd name="connsiteY1" fmla="*/ 0 h 1040072"/>
                <a:gd name="connsiteX2" fmla="*/ 510901 w 510901"/>
                <a:gd name="connsiteY2" fmla="*/ 1040072 h 1040072"/>
                <a:gd name="connsiteX3" fmla="*/ 243604 w 510901"/>
                <a:gd name="connsiteY3" fmla="*/ 1036262 h 1040072"/>
                <a:gd name="connsiteX4" fmla="*/ 0 w 510901"/>
                <a:gd name="connsiteY4" fmla="*/ 1040072 h 1040072"/>
                <a:gd name="connsiteX5" fmla="*/ 0 w 510901"/>
                <a:gd name="connsiteY5" fmla="*/ 0 h 1040072"/>
                <a:gd name="connsiteX0" fmla="*/ 0 w 510901"/>
                <a:gd name="connsiteY0" fmla="*/ 0 h 1173422"/>
                <a:gd name="connsiteX1" fmla="*/ 510901 w 510901"/>
                <a:gd name="connsiteY1" fmla="*/ 0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10901 w 510901"/>
                <a:gd name="connsiteY1" fmla="*/ 0 h 1173422"/>
                <a:gd name="connsiteX2" fmla="*/ 506494 w 510901"/>
                <a:gd name="connsiteY2" fmla="*/ 163772 h 1173422"/>
                <a:gd name="connsiteX3" fmla="*/ 510901 w 510901"/>
                <a:gd name="connsiteY3" fmla="*/ 1040072 h 1173422"/>
                <a:gd name="connsiteX4" fmla="*/ 258844 w 510901"/>
                <a:gd name="connsiteY4" fmla="*/ 1173422 h 1173422"/>
                <a:gd name="connsiteX5" fmla="*/ 0 w 510901"/>
                <a:gd name="connsiteY5" fmla="*/ 1040072 h 1173422"/>
                <a:gd name="connsiteX6" fmla="*/ 0 w 510901"/>
                <a:gd name="connsiteY6"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81042"/>
                <a:gd name="connsiteX1" fmla="*/ 506494 w 510901"/>
                <a:gd name="connsiteY1" fmla="*/ 163772 h 1181042"/>
                <a:gd name="connsiteX2" fmla="*/ 510901 w 510901"/>
                <a:gd name="connsiteY2" fmla="*/ 1040072 h 1181042"/>
                <a:gd name="connsiteX3" fmla="*/ 24741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924"/>
                <a:gd name="connsiteY0" fmla="*/ 0 h 1188662"/>
                <a:gd name="connsiteX1" fmla="*/ 517924 w 517924"/>
                <a:gd name="connsiteY1" fmla="*/ 163772 h 1188662"/>
                <a:gd name="connsiteX2" fmla="*/ 510901 w 517924"/>
                <a:gd name="connsiteY2" fmla="*/ 1040072 h 1188662"/>
                <a:gd name="connsiteX3" fmla="*/ 262654 w 517924"/>
                <a:gd name="connsiteY3" fmla="*/ 1188662 h 1188662"/>
                <a:gd name="connsiteX4" fmla="*/ 0 w 517924"/>
                <a:gd name="connsiteY4" fmla="*/ 1040072 h 1188662"/>
                <a:gd name="connsiteX5" fmla="*/ 0 w 517924"/>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597"/>
                <a:gd name="connsiteY0" fmla="*/ 0 h 1188662"/>
                <a:gd name="connsiteX1" fmla="*/ 514114 w 517597"/>
                <a:gd name="connsiteY1" fmla="*/ 163772 h 1188662"/>
                <a:gd name="connsiteX2" fmla="*/ 510901 w 517597"/>
                <a:gd name="connsiteY2" fmla="*/ 1040072 h 1188662"/>
                <a:gd name="connsiteX3" fmla="*/ 262654 w 517597"/>
                <a:gd name="connsiteY3" fmla="*/ 1188662 h 1188662"/>
                <a:gd name="connsiteX4" fmla="*/ 0 w 517597"/>
                <a:gd name="connsiteY4" fmla="*/ 1040072 h 1188662"/>
                <a:gd name="connsiteX5" fmla="*/ 0 w 517597"/>
                <a:gd name="connsiteY5" fmla="*/ 0 h 1188662"/>
                <a:gd name="connsiteX0" fmla="*/ 0 w 514114"/>
                <a:gd name="connsiteY0" fmla="*/ 0 h 1188662"/>
                <a:gd name="connsiteX1" fmla="*/ 514114 w 514114"/>
                <a:gd name="connsiteY1" fmla="*/ 16377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 name="connsiteX0" fmla="*/ 0 w 514114"/>
                <a:gd name="connsiteY0" fmla="*/ 0 h 1188662"/>
                <a:gd name="connsiteX1" fmla="*/ 514114 w 514114"/>
                <a:gd name="connsiteY1" fmla="*/ 17520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114" h="1188662">
                  <a:moveTo>
                    <a:pt x="0" y="0"/>
                  </a:moveTo>
                  <a:lnTo>
                    <a:pt x="514114" y="175202"/>
                  </a:lnTo>
                  <a:cubicBezTo>
                    <a:pt x="513043" y="467302"/>
                    <a:pt x="508162" y="747972"/>
                    <a:pt x="510901" y="1040072"/>
                  </a:cubicBezTo>
                  <a:cubicBezTo>
                    <a:pt x="464982" y="1111192"/>
                    <a:pt x="361913" y="1170882"/>
                    <a:pt x="262654" y="1188662"/>
                  </a:cubicBezTo>
                  <a:cubicBezTo>
                    <a:pt x="173833" y="1169612"/>
                    <a:pt x="81201" y="1093412"/>
                    <a:pt x="0" y="1040072"/>
                  </a:cubicBez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4" name="Rectangle 1"/>
            <p:cNvSpPr/>
            <p:nvPr/>
          </p:nvSpPr>
          <p:spPr>
            <a:xfrm>
              <a:off x="906539" y="1877091"/>
              <a:ext cx="50827" cy="146944"/>
            </a:xfrm>
            <a:custGeom>
              <a:avLst/>
              <a:gdLst>
                <a:gd name="connsiteX0" fmla="*/ 0 w 510901"/>
                <a:gd name="connsiteY0" fmla="*/ 0 h 1040072"/>
                <a:gd name="connsiteX1" fmla="*/ 510901 w 510901"/>
                <a:gd name="connsiteY1" fmla="*/ 0 h 1040072"/>
                <a:gd name="connsiteX2" fmla="*/ 510901 w 510901"/>
                <a:gd name="connsiteY2" fmla="*/ 1040072 h 1040072"/>
                <a:gd name="connsiteX3" fmla="*/ 0 w 510901"/>
                <a:gd name="connsiteY3" fmla="*/ 1040072 h 1040072"/>
                <a:gd name="connsiteX4" fmla="*/ 0 w 510901"/>
                <a:gd name="connsiteY4" fmla="*/ 0 h 1040072"/>
                <a:gd name="connsiteX0" fmla="*/ 0 w 510901"/>
                <a:gd name="connsiteY0" fmla="*/ 0 h 1040072"/>
                <a:gd name="connsiteX1" fmla="*/ 510901 w 510901"/>
                <a:gd name="connsiteY1" fmla="*/ 0 h 1040072"/>
                <a:gd name="connsiteX2" fmla="*/ 510901 w 510901"/>
                <a:gd name="connsiteY2" fmla="*/ 1040072 h 1040072"/>
                <a:gd name="connsiteX3" fmla="*/ 243604 w 510901"/>
                <a:gd name="connsiteY3" fmla="*/ 1036262 h 1040072"/>
                <a:gd name="connsiteX4" fmla="*/ 0 w 510901"/>
                <a:gd name="connsiteY4" fmla="*/ 1040072 h 1040072"/>
                <a:gd name="connsiteX5" fmla="*/ 0 w 510901"/>
                <a:gd name="connsiteY5" fmla="*/ 0 h 1040072"/>
                <a:gd name="connsiteX0" fmla="*/ 0 w 510901"/>
                <a:gd name="connsiteY0" fmla="*/ 0 h 1173422"/>
                <a:gd name="connsiteX1" fmla="*/ 510901 w 510901"/>
                <a:gd name="connsiteY1" fmla="*/ 0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10901 w 510901"/>
                <a:gd name="connsiteY1" fmla="*/ 0 h 1173422"/>
                <a:gd name="connsiteX2" fmla="*/ 506494 w 510901"/>
                <a:gd name="connsiteY2" fmla="*/ 163772 h 1173422"/>
                <a:gd name="connsiteX3" fmla="*/ 510901 w 510901"/>
                <a:gd name="connsiteY3" fmla="*/ 1040072 h 1173422"/>
                <a:gd name="connsiteX4" fmla="*/ 258844 w 510901"/>
                <a:gd name="connsiteY4" fmla="*/ 1173422 h 1173422"/>
                <a:gd name="connsiteX5" fmla="*/ 0 w 510901"/>
                <a:gd name="connsiteY5" fmla="*/ 1040072 h 1173422"/>
                <a:gd name="connsiteX6" fmla="*/ 0 w 510901"/>
                <a:gd name="connsiteY6"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81042"/>
                <a:gd name="connsiteX1" fmla="*/ 506494 w 510901"/>
                <a:gd name="connsiteY1" fmla="*/ 163772 h 1181042"/>
                <a:gd name="connsiteX2" fmla="*/ 510901 w 510901"/>
                <a:gd name="connsiteY2" fmla="*/ 1040072 h 1181042"/>
                <a:gd name="connsiteX3" fmla="*/ 24741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924"/>
                <a:gd name="connsiteY0" fmla="*/ 0 h 1188662"/>
                <a:gd name="connsiteX1" fmla="*/ 517924 w 517924"/>
                <a:gd name="connsiteY1" fmla="*/ 163772 h 1188662"/>
                <a:gd name="connsiteX2" fmla="*/ 510901 w 517924"/>
                <a:gd name="connsiteY2" fmla="*/ 1040072 h 1188662"/>
                <a:gd name="connsiteX3" fmla="*/ 262654 w 517924"/>
                <a:gd name="connsiteY3" fmla="*/ 1188662 h 1188662"/>
                <a:gd name="connsiteX4" fmla="*/ 0 w 517924"/>
                <a:gd name="connsiteY4" fmla="*/ 1040072 h 1188662"/>
                <a:gd name="connsiteX5" fmla="*/ 0 w 517924"/>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597"/>
                <a:gd name="connsiteY0" fmla="*/ 0 h 1188662"/>
                <a:gd name="connsiteX1" fmla="*/ 514114 w 517597"/>
                <a:gd name="connsiteY1" fmla="*/ 163772 h 1188662"/>
                <a:gd name="connsiteX2" fmla="*/ 510901 w 517597"/>
                <a:gd name="connsiteY2" fmla="*/ 1040072 h 1188662"/>
                <a:gd name="connsiteX3" fmla="*/ 262654 w 517597"/>
                <a:gd name="connsiteY3" fmla="*/ 1188662 h 1188662"/>
                <a:gd name="connsiteX4" fmla="*/ 0 w 517597"/>
                <a:gd name="connsiteY4" fmla="*/ 1040072 h 1188662"/>
                <a:gd name="connsiteX5" fmla="*/ 0 w 517597"/>
                <a:gd name="connsiteY5" fmla="*/ 0 h 1188662"/>
                <a:gd name="connsiteX0" fmla="*/ 0 w 514114"/>
                <a:gd name="connsiteY0" fmla="*/ 0 h 1188662"/>
                <a:gd name="connsiteX1" fmla="*/ 514114 w 514114"/>
                <a:gd name="connsiteY1" fmla="*/ 16377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 name="connsiteX0" fmla="*/ 0 w 514114"/>
                <a:gd name="connsiteY0" fmla="*/ 0 h 1188662"/>
                <a:gd name="connsiteX1" fmla="*/ 514114 w 514114"/>
                <a:gd name="connsiteY1" fmla="*/ 17520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 name="connsiteX0" fmla="*/ 446 w 514560"/>
                <a:gd name="connsiteY0" fmla="*/ 0 h 1188662"/>
                <a:gd name="connsiteX1" fmla="*/ 514560 w 514560"/>
                <a:gd name="connsiteY1" fmla="*/ 175202 h 1188662"/>
                <a:gd name="connsiteX2" fmla="*/ 511347 w 514560"/>
                <a:gd name="connsiteY2" fmla="*/ 1040072 h 1188662"/>
                <a:gd name="connsiteX3" fmla="*/ 263100 w 514560"/>
                <a:gd name="connsiteY3" fmla="*/ 1188662 h 1188662"/>
                <a:gd name="connsiteX4" fmla="*/ 446 w 514560"/>
                <a:gd name="connsiteY4" fmla="*/ 1040072 h 1188662"/>
                <a:gd name="connsiteX5" fmla="*/ 0 w 514560"/>
                <a:gd name="connsiteY5" fmla="*/ 157127 h 1188662"/>
                <a:gd name="connsiteX6" fmla="*/ 446 w 514560"/>
                <a:gd name="connsiteY6" fmla="*/ 0 h 1188662"/>
                <a:gd name="connsiteX0" fmla="*/ 7209 w 521323"/>
                <a:gd name="connsiteY0" fmla="*/ 0 h 1188662"/>
                <a:gd name="connsiteX1" fmla="*/ 521323 w 521323"/>
                <a:gd name="connsiteY1" fmla="*/ 175202 h 1188662"/>
                <a:gd name="connsiteX2" fmla="*/ 518110 w 521323"/>
                <a:gd name="connsiteY2" fmla="*/ 1040072 h 1188662"/>
                <a:gd name="connsiteX3" fmla="*/ 269863 w 521323"/>
                <a:gd name="connsiteY3" fmla="*/ 1188662 h 1188662"/>
                <a:gd name="connsiteX4" fmla="*/ 1 w 521323"/>
                <a:gd name="connsiteY4" fmla="*/ 1143236 h 1188662"/>
                <a:gd name="connsiteX5" fmla="*/ 6763 w 521323"/>
                <a:gd name="connsiteY5" fmla="*/ 157127 h 1188662"/>
                <a:gd name="connsiteX6" fmla="*/ 7209 w 521323"/>
                <a:gd name="connsiteY6" fmla="*/ 0 h 1188662"/>
                <a:gd name="connsiteX0" fmla="*/ 7211 w 521325"/>
                <a:gd name="connsiteY0" fmla="*/ 0 h 1218007"/>
                <a:gd name="connsiteX1" fmla="*/ 521325 w 521325"/>
                <a:gd name="connsiteY1" fmla="*/ 175202 h 1218007"/>
                <a:gd name="connsiteX2" fmla="*/ 518112 w 521325"/>
                <a:gd name="connsiteY2" fmla="*/ 1040072 h 1218007"/>
                <a:gd name="connsiteX3" fmla="*/ 3 w 521325"/>
                <a:gd name="connsiteY3" fmla="*/ 1143236 h 1218007"/>
                <a:gd name="connsiteX4" fmla="*/ 6765 w 521325"/>
                <a:gd name="connsiteY4" fmla="*/ 157127 h 1218007"/>
                <a:gd name="connsiteX5" fmla="*/ 7211 w 521325"/>
                <a:gd name="connsiteY5" fmla="*/ 0 h 1218007"/>
                <a:gd name="connsiteX0" fmla="*/ 7211 w 521325"/>
                <a:gd name="connsiteY0" fmla="*/ 0 h 1222360"/>
                <a:gd name="connsiteX1" fmla="*/ 521325 w 521325"/>
                <a:gd name="connsiteY1" fmla="*/ 175202 h 1222360"/>
                <a:gd name="connsiteX2" fmla="*/ 518112 w 521325"/>
                <a:gd name="connsiteY2" fmla="*/ 1040072 h 1222360"/>
                <a:gd name="connsiteX3" fmla="*/ 3 w 521325"/>
                <a:gd name="connsiteY3" fmla="*/ 1143236 h 1222360"/>
                <a:gd name="connsiteX4" fmla="*/ 6765 w 521325"/>
                <a:gd name="connsiteY4" fmla="*/ 157127 h 1222360"/>
                <a:gd name="connsiteX5" fmla="*/ 7211 w 521325"/>
                <a:gd name="connsiteY5" fmla="*/ 0 h 1222360"/>
                <a:gd name="connsiteX0" fmla="*/ 7211 w 521325"/>
                <a:gd name="connsiteY0" fmla="*/ 0 h 1222360"/>
                <a:gd name="connsiteX1" fmla="*/ 521325 w 521325"/>
                <a:gd name="connsiteY1" fmla="*/ 175202 h 1222360"/>
                <a:gd name="connsiteX2" fmla="*/ 518112 w 521325"/>
                <a:gd name="connsiteY2" fmla="*/ 1040072 h 1222360"/>
                <a:gd name="connsiteX3" fmla="*/ 3 w 521325"/>
                <a:gd name="connsiteY3" fmla="*/ 1143236 h 1222360"/>
                <a:gd name="connsiteX4" fmla="*/ 6765 w 521325"/>
                <a:gd name="connsiteY4" fmla="*/ 157127 h 1222360"/>
                <a:gd name="connsiteX5" fmla="*/ 7211 w 521325"/>
                <a:gd name="connsiteY5" fmla="*/ 0 h 1222360"/>
                <a:gd name="connsiteX0" fmla="*/ 7211 w 521325"/>
                <a:gd name="connsiteY0" fmla="*/ 0 h 1222360"/>
                <a:gd name="connsiteX1" fmla="*/ 521325 w 521325"/>
                <a:gd name="connsiteY1" fmla="*/ 175202 h 1222360"/>
                <a:gd name="connsiteX2" fmla="*/ 518112 w 521325"/>
                <a:gd name="connsiteY2" fmla="*/ 1040072 h 1222360"/>
                <a:gd name="connsiteX3" fmla="*/ 3 w 521325"/>
                <a:gd name="connsiteY3" fmla="*/ 1143236 h 1222360"/>
                <a:gd name="connsiteX4" fmla="*/ 6765 w 521325"/>
                <a:gd name="connsiteY4" fmla="*/ 157127 h 1222360"/>
                <a:gd name="connsiteX5" fmla="*/ 7211 w 521325"/>
                <a:gd name="connsiteY5" fmla="*/ 0 h 1222360"/>
                <a:gd name="connsiteX0" fmla="*/ 7211 w 521325"/>
                <a:gd name="connsiteY0" fmla="*/ 0 h 1227307"/>
                <a:gd name="connsiteX1" fmla="*/ 521325 w 521325"/>
                <a:gd name="connsiteY1" fmla="*/ 175202 h 1227307"/>
                <a:gd name="connsiteX2" fmla="*/ 518112 w 521325"/>
                <a:gd name="connsiteY2" fmla="*/ 1040072 h 1227307"/>
                <a:gd name="connsiteX3" fmla="*/ 3 w 521325"/>
                <a:gd name="connsiteY3" fmla="*/ 1143236 h 1227307"/>
                <a:gd name="connsiteX4" fmla="*/ 6765 w 521325"/>
                <a:gd name="connsiteY4" fmla="*/ 157127 h 1227307"/>
                <a:gd name="connsiteX5" fmla="*/ 7211 w 521325"/>
                <a:gd name="connsiteY5" fmla="*/ 0 h 1227307"/>
                <a:gd name="connsiteX0" fmla="*/ 7211 w 521325"/>
                <a:gd name="connsiteY0" fmla="*/ 0 h 1206541"/>
                <a:gd name="connsiteX1" fmla="*/ 521325 w 521325"/>
                <a:gd name="connsiteY1" fmla="*/ 175202 h 1206541"/>
                <a:gd name="connsiteX2" fmla="*/ 518113 w 521325"/>
                <a:gd name="connsiteY2" fmla="*/ 956558 h 1206541"/>
                <a:gd name="connsiteX3" fmla="*/ 3 w 521325"/>
                <a:gd name="connsiteY3" fmla="*/ 1143236 h 1206541"/>
                <a:gd name="connsiteX4" fmla="*/ 6765 w 521325"/>
                <a:gd name="connsiteY4" fmla="*/ 157127 h 1206541"/>
                <a:gd name="connsiteX5" fmla="*/ 7211 w 521325"/>
                <a:gd name="connsiteY5" fmla="*/ 0 h 1206541"/>
                <a:gd name="connsiteX0" fmla="*/ 7211 w 525387"/>
                <a:gd name="connsiteY0" fmla="*/ 0 h 1206541"/>
                <a:gd name="connsiteX1" fmla="*/ 521325 w 525387"/>
                <a:gd name="connsiteY1" fmla="*/ 175202 h 1206541"/>
                <a:gd name="connsiteX2" fmla="*/ 525321 w 525387"/>
                <a:gd name="connsiteY2" fmla="*/ 956558 h 1206541"/>
                <a:gd name="connsiteX3" fmla="*/ 3 w 525387"/>
                <a:gd name="connsiteY3" fmla="*/ 1143236 h 1206541"/>
                <a:gd name="connsiteX4" fmla="*/ 6765 w 525387"/>
                <a:gd name="connsiteY4" fmla="*/ 157127 h 1206541"/>
                <a:gd name="connsiteX5" fmla="*/ 7211 w 525387"/>
                <a:gd name="connsiteY5" fmla="*/ 0 h 1206541"/>
                <a:gd name="connsiteX0" fmla="*/ 6765 w 525385"/>
                <a:gd name="connsiteY0" fmla="*/ 102724 h 1152138"/>
                <a:gd name="connsiteX1" fmla="*/ 521325 w 525385"/>
                <a:gd name="connsiteY1" fmla="*/ 120799 h 1152138"/>
                <a:gd name="connsiteX2" fmla="*/ 525321 w 525385"/>
                <a:gd name="connsiteY2" fmla="*/ 902155 h 1152138"/>
                <a:gd name="connsiteX3" fmla="*/ 3 w 525385"/>
                <a:gd name="connsiteY3" fmla="*/ 1088833 h 1152138"/>
                <a:gd name="connsiteX4" fmla="*/ 6765 w 525385"/>
                <a:gd name="connsiteY4" fmla="*/ 102724 h 1152138"/>
                <a:gd name="connsiteX0" fmla="*/ 6765 w 525387"/>
                <a:gd name="connsiteY0" fmla="*/ 65124 h 1114538"/>
                <a:gd name="connsiteX1" fmla="*/ 521325 w 525387"/>
                <a:gd name="connsiteY1" fmla="*/ 83199 h 1114538"/>
                <a:gd name="connsiteX2" fmla="*/ 525321 w 525387"/>
                <a:gd name="connsiteY2" fmla="*/ 864555 h 1114538"/>
                <a:gd name="connsiteX3" fmla="*/ 3 w 525387"/>
                <a:gd name="connsiteY3" fmla="*/ 1051233 h 1114538"/>
                <a:gd name="connsiteX4" fmla="*/ 6765 w 525387"/>
                <a:gd name="connsiteY4" fmla="*/ 65124 h 1114538"/>
                <a:gd name="connsiteX0" fmla="*/ 6765 w 525385"/>
                <a:gd name="connsiteY0" fmla="*/ 35405 h 1084819"/>
                <a:gd name="connsiteX1" fmla="*/ 521325 w 525385"/>
                <a:gd name="connsiteY1" fmla="*/ 122256 h 1084819"/>
                <a:gd name="connsiteX2" fmla="*/ 525321 w 525385"/>
                <a:gd name="connsiteY2" fmla="*/ 834836 h 1084819"/>
                <a:gd name="connsiteX3" fmla="*/ 3 w 525385"/>
                <a:gd name="connsiteY3" fmla="*/ 1021514 h 1084819"/>
                <a:gd name="connsiteX4" fmla="*/ 6765 w 525385"/>
                <a:gd name="connsiteY4" fmla="*/ 35405 h 1084819"/>
                <a:gd name="connsiteX0" fmla="*/ 6765 w 525387"/>
                <a:gd name="connsiteY0" fmla="*/ 22113 h 1071527"/>
                <a:gd name="connsiteX1" fmla="*/ 521325 w 525387"/>
                <a:gd name="connsiteY1" fmla="*/ 108964 h 1071527"/>
                <a:gd name="connsiteX2" fmla="*/ 525321 w 525387"/>
                <a:gd name="connsiteY2" fmla="*/ 821544 h 1071527"/>
                <a:gd name="connsiteX3" fmla="*/ 3 w 525387"/>
                <a:gd name="connsiteY3" fmla="*/ 1008222 h 1071527"/>
                <a:gd name="connsiteX4" fmla="*/ 6765 w 525387"/>
                <a:gd name="connsiteY4" fmla="*/ 22113 h 1071527"/>
                <a:gd name="connsiteX0" fmla="*/ 6765 w 525385"/>
                <a:gd name="connsiteY0" fmla="*/ 22113 h 1071527"/>
                <a:gd name="connsiteX1" fmla="*/ 521325 w 525385"/>
                <a:gd name="connsiteY1" fmla="*/ 108964 h 1071527"/>
                <a:gd name="connsiteX2" fmla="*/ 525321 w 525385"/>
                <a:gd name="connsiteY2" fmla="*/ 821544 h 1071527"/>
                <a:gd name="connsiteX3" fmla="*/ 3 w 525385"/>
                <a:gd name="connsiteY3" fmla="*/ 1008222 h 1071527"/>
                <a:gd name="connsiteX4" fmla="*/ 6765 w 525385"/>
                <a:gd name="connsiteY4" fmla="*/ 22113 h 1071527"/>
                <a:gd name="connsiteX0" fmla="*/ 6765 w 525387"/>
                <a:gd name="connsiteY0" fmla="*/ 0 h 1049414"/>
                <a:gd name="connsiteX1" fmla="*/ 521325 w 525387"/>
                <a:gd name="connsiteY1" fmla="*/ 86851 h 1049414"/>
                <a:gd name="connsiteX2" fmla="*/ 525321 w 525387"/>
                <a:gd name="connsiteY2" fmla="*/ 799431 h 1049414"/>
                <a:gd name="connsiteX3" fmla="*/ 3 w 525387"/>
                <a:gd name="connsiteY3" fmla="*/ 986109 h 1049414"/>
                <a:gd name="connsiteX4" fmla="*/ 6765 w 525387"/>
                <a:gd name="connsiteY4" fmla="*/ 0 h 1049414"/>
                <a:gd name="connsiteX0" fmla="*/ 6765 w 525385"/>
                <a:gd name="connsiteY0" fmla="*/ 0 h 1049414"/>
                <a:gd name="connsiteX1" fmla="*/ 514117 w 525385"/>
                <a:gd name="connsiteY1" fmla="*/ 72113 h 1049414"/>
                <a:gd name="connsiteX2" fmla="*/ 525321 w 525385"/>
                <a:gd name="connsiteY2" fmla="*/ 799431 h 1049414"/>
                <a:gd name="connsiteX3" fmla="*/ 3 w 525385"/>
                <a:gd name="connsiteY3" fmla="*/ 986109 h 1049414"/>
                <a:gd name="connsiteX4" fmla="*/ 6765 w 525385"/>
                <a:gd name="connsiteY4" fmla="*/ 0 h 1049414"/>
                <a:gd name="connsiteX0" fmla="*/ 6765 w 525387"/>
                <a:gd name="connsiteY0" fmla="*/ 0 h 1049414"/>
                <a:gd name="connsiteX1" fmla="*/ 514117 w 525387"/>
                <a:gd name="connsiteY1" fmla="*/ 72113 h 1049414"/>
                <a:gd name="connsiteX2" fmla="*/ 525321 w 525387"/>
                <a:gd name="connsiteY2" fmla="*/ 799431 h 1049414"/>
                <a:gd name="connsiteX3" fmla="*/ 3 w 525387"/>
                <a:gd name="connsiteY3" fmla="*/ 986109 h 1049414"/>
                <a:gd name="connsiteX4" fmla="*/ 6765 w 525387"/>
                <a:gd name="connsiteY4" fmla="*/ 0 h 1049414"/>
                <a:gd name="connsiteX0" fmla="*/ 6765 w 525385"/>
                <a:gd name="connsiteY0" fmla="*/ 0 h 1049414"/>
                <a:gd name="connsiteX1" fmla="*/ 514117 w 525385"/>
                <a:gd name="connsiteY1" fmla="*/ 72113 h 1049414"/>
                <a:gd name="connsiteX2" fmla="*/ 525321 w 525385"/>
                <a:gd name="connsiteY2" fmla="*/ 799431 h 1049414"/>
                <a:gd name="connsiteX3" fmla="*/ 3 w 525385"/>
                <a:gd name="connsiteY3" fmla="*/ 986109 h 1049414"/>
                <a:gd name="connsiteX4" fmla="*/ 6765 w 525385"/>
                <a:gd name="connsiteY4" fmla="*/ 0 h 1049414"/>
                <a:gd name="connsiteX0" fmla="*/ 6765 w 525387"/>
                <a:gd name="connsiteY0" fmla="*/ 0 h 1049414"/>
                <a:gd name="connsiteX1" fmla="*/ 514117 w 525387"/>
                <a:gd name="connsiteY1" fmla="*/ 72113 h 1049414"/>
                <a:gd name="connsiteX2" fmla="*/ 525321 w 525387"/>
                <a:gd name="connsiteY2" fmla="*/ 799431 h 1049414"/>
                <a:gd name="connsiteX3" fmla="*/ 3 w 525387"/>
                <a:gd name="connsiteY3" fmla="*/ 986109 h 1049414"/>
                <a:gd name="connsiteX4" fmla="*/ 6765 w 525387"/>
                <a:gd name="connsiteY4" fmla="*/ 0 h 1049414"/>
                <a:gd name="connsiteX0" fmla="*/ 6765 w 533284"/>
                <a:gd name="connsiteY0" fmla="*/ 0 h 1049414"/>
                <a:gd name="connsiteX1" fmla="*/ 528533 w 533284"/>
                <a:gd name="connsiteY1" fmla="*/ 72113 h 1049414"/>
                <a:gd name="connsiteX2" fmla="*/ 525321 w 533284"/>
                <a:gd name="connsiteY2" fmla="*/ 799431 h 1049414"/>
                <a:gd name="connsiteX3" fmla="*/ 3 w 533284"/>
                <a:gd name="connsiteY3" fmla="*/ 986109 h 1049414"/>
                <a:gd name="connsiteX4" fmla="*/ 6765 w 533284"/>
                <a:gd name="connsiteY4" fmla="*/ 0 h 1049414"/>
                <a:gd name="connsiteX0" fmla="*/ 6765 w 528534"/>
                <a:gd name="connsiteY0" fmla="*/ 0 h 1049414"/>
                <a:gd name="connsiteX1" fmla="*/ 528533 w 528534"/>
                <a:gd name="connsiteY1" fmla="*/ 72113 h 1049414"/>
                <a:gd name="connsiteX2" fmla="*/ 525321 w 528534"/>
                <a:gd name="connsiteY2" fmla="*/ 799431 h 1049414"/>
                <a:gd name="connsiteX3" fmla="*/ 3 w 528534"/>
                <a:gd name="connsiteY3" fmla="*/ 986109 h 1049414"/>
                <a:gd name="connsiteX4" fmla="*/ 6765 w 528534"/>
                <a:gd name="connsiteY4" fmla="*/ 0 h 1049414"/>
                <a:gd name="connsiteX0" fmla="*/ 6765 w 532594"/>
                <a:gd name="connsiteY0" fmla="*/ 0 h 1049414"/>
                <a:gd name="connsiteX1" fmla="*/ 528533 w 532594"/>
                <a:gd name="connsiteY1" fmla="*/ 72113 h 1049414"/>
                <a:gd name="connsiteX2" fmla="*/ 532530 w 532594"/>
                <a:gd name="connsiteY2" fmla="*/ 799431 h 1049414"/>
                <a:gd name="connsiteX3" fmla="*/ 3 w 532594"/>
                <a:gd name="connsiteY3" fmla="*/ 986109 h 1049414"/>
                <a:gd name="connsiteX4" fmla="*/ 6765 w 532594"/>
                <a:gd name="connsiteY4" fmla="*/ 0 h 104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594" h="1049414">
                  <a:moveTo>
                    <a:pt x="6765" y="0"/>
                  </a:moveTo>
                  <a:cubicBezTo>
                    <a:pt x="201772" y="25338"/>
                    <a:pt x="247490" y="27301"/>
                    <a:pt x="528533" y="72113"/>
                  </a:cubicBezTo>
                  <a:cubicBezTo>
                    <a:pt x="527463" y="383863"/>
                    <a:pt x="529791" y="507331"/>
                    <a:pt x="532530" y="799431"/>
                  </a:cubicBezTo>
                  <a:cubicBezTo>
                    <a:pt x="539347" y="980421"/>
                    <a:pt x="5939" y="1143091"/>
                    <a:pt x="3" y="986109"/>
                  </a:cubicBezTo>
                  <a:cubicBezTo>
                    <a:pt x="-146" y="691794"/>
                    <a:pt x="6914" y="294315"/>
                    <a:pt x="676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5" name="Rectangle 1"/>
            <p:cNvSpPr/>
            <p:nvPr/>
          </p:nvSpPr>
          <p:spPr>
            <a:xfrm flipH="1">
              <a:off x="1582779" y="1840312"/>
              <a:ext cx="92821" cy="214608"/>
            </a:xfrm>
            <a:custGeom>
              <a:avLst/>
              <a:gdLst>
                <a:gd name="connsiteX0" fmla="*/ 0 w 510901"/>
                <a:gd name="connsiteY0" fmla="*/ 0 h 1040072"/>
                <a:gd name="connsiteX1" fmla="*/ 510901 w 510901"/>
                <a:gd name="connsiteY1" fmla="*/ 0 h 1040072"/>
                <a:gd name="connsiteX2" fmla="*/ 510901 w 510901"/>
                <a:gd name="connsiteY2" fmla="*/ 1040072 h 1040072"/>
                <a:gd name="connsiteX3" fmla="*/ 0 w 510901"/>
                <a:gd name="connsiteY3" fmla="*/ 1040072 h 1040072"/>
                <a:gd name="connsiteX4" fmla="*/ 0 w 510901"/>
                <a:gd name="connsiteY4" fmla="*/ 0 h 1040072"/>
                <a:gd name="connsiteX0" fmla="*/ 0 w 510901"/>
                <a:gd name="connsiteY0" fmla="*/ 0 h 1040072"/>
                <a:gd name="connsiteX1" fmla="*/ 510901 w 510901"/>
                <a:gd name="connsiteY1" fmla="*/ 0 h 1040072"/>
                <a:gd name="connsiteX2" fmla="*/ 510901 w 510901"/>
                <a:gd name="connsiteY2" fmla="*/ 1040072 h 1040072"/>
                <a:gd name="connsiteX3" fmla="*/ 243604 w 510901"/>
                <a:gd name="connsiteY3" fmla="*/ 1036262 h 1040072"/>
                <a:gd name="connsiteX4" fmla="*/ 0 w 510901"/>
                <a:gd name="connsiteY4" fmla="*/ 1040072 h 1040072"/>
                <a:gd name="connsiteX5" fmla="*/ 0 w 510901"/>
                <a:gd name="connsiteY5" fmla="*/ 0 h 1040072"/>
                <a:gd name="connsiteX0" fmla="*/ 0 w 510901"/>
                <a:gd name="connsiteY0" fmla="*/ 0 h 1173422"/>
                <a:gd name="connsiteX1" fmla="*/ 510901 w 510901"/>
                <a:gd name="connsiteY1" fmla="*/ 0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10901 w 510901"/>
                <a:gd name="connsiteY1" fmla="*/ 0 h 1173422"/>
                <a:gd name="connsiteX2" fmla="*/ 506494 w 510901"/>
                <a:gd name="connsiteY2" fmla="*/ 163772 h 1173422"/>
                <a:gd name="connsiteX3" fmla="*/ 510901 w 510901"/>
                <a:gd name="connsiteY3" fmla="*/ 1040072 h 1173422"/>
                <a:gd name="connsiteX4" fmla="*/ 258844 w 510901"/>
                <a:gd name="connsiteY4" fmla="*/ 1173422 h 1173422"/>
                <a:gd name="connsiteX5" fmla="*/ 0 w 510901"/>
                <a:gd name="connsiteY5" fmla="*/ 1040072 h 1173422"/>
                <a:gd name="connsiteX6" fmla="*/ 0 w 510901"/>
                <a:gd name="connsiteY6"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81042"/>
                <a:gd name="connsiteX1" fmla="*/ 506494 w 510901"/>
                <a:gd name="connsiteY1" fmla="*/ 163772 h 1181042"/>
                <a:gd name="connsiteX2" fmla="*/ 510901 w 510901"/>
                <a:gd name="connsiteY2" fmla="*/ 1040072 h 1181042"/>
                <a:gd name="connsiteX3" fmla="*/ 24741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924"/>
                <a:gd name="connsiteY0" fmla="*/ 0 h 1188662"/>
                <a:gd name="connsiteX1" fmla="*/ 517924 w 517924"/>
                <a:gd name="connsiteY1" fmla="*/ 163772 h 1188662"/>
                <a:gd name="connsiteX2" fmla="*/ 510901 w 517924"/>
                <a:gd name="connsiteY2" fmla="*/ 1040072 h 1188662"/>
                <a:gd name="connsiteX3" fmla="*/ 262654 w 517924"/>
                <a:gd name="connsiteY3" fmla="*/ 1188662 h 1188662"/>
                <a:gd name="connsiteX4" fmla="*/ 0 w 517924"/>
                <a:gd name="connsiteY4" fmla="*/ 1040072 h 1188662"/>
                <a:gd name="connsiteX5" fmla="*/ 0 w 517924"/>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597"/>
                <a:gd name="connsiteY0" fmla="*/ 0 h 1188662"/>
                <a:gd name="connsiteX1" fmla="*/ 514114 w 517597"/>
                <a:gd name="connsiteY1" fmla="*/ 163772 h 1188662"/>
                <a:gd name="connsiteX2" fmla="*/ 510901 w 517597"/>
                <a:gd name="connsiteY2" fmla="*/ 1040072 h 1188662"/>
                <a:gd name="connsiteX3" fmla="*/ 262654 w 517597"/>
                <a:gd name="connsiteY3" fmla="*/ 1188662 h 1188662"/>
                <a:gd name="connsiteX4" fmla="*/ 0 w 517597"/>
                <a:gd name="connsiteY4" fmla="*/ 1040072 h 1188662"/>
                <a:gd name="connsiteX5" fmla="*/ 0 w 517597"/>
                <a:gd name="connsiteY5" fmla="*/ 0 h 1188662"/>
                <a:gd name="connsiteX0" fmla="*/ 0 w 514114"/>
                <a:gd name="connsiteY0" fmla="*/ 0 h 1188662"/>
                <a:gd name="connsiteX1" fmla="*/ 514114 w 514114"/>
                <a:gd name="connsiteY1" fmla="*/ 16377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 name="connsiteX0" fmla="*/ 0 w 514114"/>
                <a:gd name="connsiteY0" fmla="*/ 0 h 1188662"/>
                <a:gd name="connsiteX1" fmla="*/ 514114 w 514114"/>
                <a:gd name="connsiteY1" fmla="*/ 17520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114" h="1188662">
                  <a:moveTo>
                    <a:pt x="0" y="0"/>
                  </a:moveTo>
                  <a:lnTo>
                    <a:pt x="514114" y="175202"/>
                  </a:lnTo>
                  <a:cubicBezTo>
                    <a:pt x="513043" y="467302"/>
                    <a:pt x="508162" y="747972"/>
                    <a:pt x="510901" y="1040072"/>
                  </a:cubicBezTo>
                  <a:cubicBezTo>
                    <a:pt x="464982" y="1111192"/>
                    <a:pt x="361913" y="1170882"/>
                    <a:pt x="262654" y="1188662"/>
                  </a:cubicBezTo>
                  <a:cubicBezTo>
                    <a:pt x="173833" y="1169612"/>
                    <a:pt x="81201" y="1093412"/>
                    <a:pt x="0" y="1040072"/>
                  </a:cubicBez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6" name="Rectangle 1"/>
            <p:cNvSpPr/>
            <p:nvPr/>
          </p:nvSpPr>
          <p:spPr>
            <a:xfrm flipH="1">
              <a:off x="1511493" y="1876403"/>
              <a:ext cx="50827" cy="146944"/>
            </a:xfrm>
            <a:custGeom>
              <a:avLst/>
              <a:gdLst>
                <a:gd name="connsiteX0" fmla="*/ 0 w 510901"/>
                <a:gd name="connsiteY0" fmla="*/ 0 h 1040072"/>
                <a:gd name="connsiteX1" fmla="*/ 510901 w 510901"/>
                <a:gd name="connsiteY1" fmla="*/ 0 h 1040072"/>
                <a:gd name="connsiteX2" fmla="*/ 510901 w 510901"/>
                <a:gd name="connsiteY2" fmla="*/ 1040072 h 1040072"/>
                <a:gd name="connsiteX3" fmla="*/ 0 w 510901"/>
                <a:gd name="connsiteY3" fmla="*/ 1040072 h 1040072"/>
                <a:gd name="connsiteX4" fmla="*/ 0 w 510901"/>
                <a:gd name="connsiteY4" fmla="*/ 0 h 1040072"/>
                <a:gd name="connsiteX0" fmla="*/ 0 w 510901"/>
                <a:gd name="connsiteY0" fmla="*/ 0 h 1040072"/>
                <a:gd name="connsiteX1" fmla="*/ 510901 w 510901"/>
                <a:gd name="connsiteY1" fmla="*/ 0 h 1040072"/>
                <a:gd name="connsiteX2" fmla="*/ 510901 w 510901"/>
                <a:gd name="connsiteY2" fmla="*/ 1040072 h 1040072"/>
                <a:gd name="connsiteX3" fmla="*/ 243604 w 510901"/>
                <a:gd name="connsiteY3" fmla="*/ 1036262 h 1040072"/>
                <a:gd name="connsiteX4" fmla="*/ 0 w 510901"/>
                <a:gd name="connsiteY4" fmla="*/ 1040072 h 1040072"/>
                <a:gd name="connsiteX5" fmla="*/ 0 w 510901"/>
                <a:gd name="connsiteY5" fmla="*/ 0 h 1040072"/>
                <a:gd name="connsiteX0" fmla="*/ 0 w 510901"/>
                <a:gd name="connsiteY0" fmla="*/ 0 h 1173422"/>
                <a:gd name="connsiteX1" fmla="*/ 510901 w 510901"/>
                <a:gd name="connsiteY1" fmla="*/ 0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10901 w 510901"/>
                <a:gd name="connsiteY1" fmla="*/ 0 h 1173422"/>
                <a:gd name="connsiteX2" fmla="*/ 506494 w 510901"/>
                <a:gd name="connsiteY2" fmla="*/ 163772 h 1173422"/>
                <a:gd name="connsiteX3" fmla="*/ 510901 w 510901"/>
                <a:gd name="connsiteY3" fmla="*/ 1040072 h 1173422"/>
                <a:gd name="connsiteX4" fmla="*/ 258844 w 510901"/>
                <a:gd name="connsiteY4" fmla="*/ 1173422 h 1173422"/>
                <a:gd name="connsiteX5" fmla="*/ 0 w 510901"/>
                <a:gd name="connsiteY5" fmla="*/ 1040072 h 1173422"/>
                <a:gd name="connsiteX6" fmla="*/ 0 w 510901"/>
                <a:gd name="connsiteY6"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73422"/>
                <a:gd name="connsiteX1" fmla="*/ 506494 w 510901"/>
                <a:gd name="connsiteY1" fmla="*/ 163772 h 1173422"/>
                <a:gd name="connsiteX2" fmla="*/ 510901 w 510901"/>
                <a:gd name="connsiteY2" fmla="*/ 1040072 h 1173422"/>
                <a:gd name="connsiteX3" fmla="*/ 258844 w 510901"/>
                <a:gd name="connsiteY3" fmla="*/ 1173422 h 1173422"/>
                <a:gd name="connsiteX4" fmla="*/ 0 w 510901"/>
                <a:gd name="connsiteY4" fmla="*/ 1040072 h 1173422"/>
                <a:gd name="connsiteX5" fmla="*/ 0 w 510901"/>
                <a:gd name="connsiteY5" fmla="*/ 0 h 117342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55034 w 510901"/>
                <a:gd name="connsiteY3" fmla="*/ 1188662 h 1188662"/>
                <a:gd name="connsiteX4" fmla="*/ 0 w 510901"/>
                <a:gd name="connsiteY4" fmla="*/ 1040072 h 1188662"/>
                <a:gd name="connsiteX5" fmla="*/ 0 w 510901"/>
                <a:gd name="connsiteY5" fmla="*/ 0 h 118866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69612"/>
                <a:gd name="connsiteX1" fmla="*/ 506494 w 510901"/>
                <a:gd name="connsiteY1" fmla="*/ 163772 h 1169612"/>
                <a:gd name="connsiteX2" fmla="*/ 510901 w 510901"/>
                <a:gd name="connsiteY2" fmla="*/ 1040072 h 1169612"/>
                <a:gd name="connsiteX3" fmla="*/ 255034 w 510901"/>
                <a:gd name="connsiteY3" fmla="*/ 1169612 h 1169612"/>
                <a:gd name="connsiteX4" fmla="*/ 0 w 510901"/>
                <a:gd name="connsiteY4" fmla="*/ 1040072 h 1169612"/>
                <a:gd name="connsiteX5" fmla="*/ 0 w 510901"/>
                <a:gd name="connsiteY5" fmla="*/ 0 h 1169612"/>
                <a:gd name="connsiteX0" fmla="*/ 0 w 510901"/>
                <a:gd name="connsiteY0" fmla="*/ 0 h 1181042"/>
                <a:gd name="connsiteX1" fmla="*/ 506494 w 510901"/>
                <a:gd name="connsiteY1" fmla="*/ 163772 h 1181042"/>
                <a:gd name="connsiteX2" fmla="*/ 510901 w 510901"/>
                <a:gd name="connsiteY2" fmla="*/ 1040072 h 1181042"/>
                <a:gd name="connsiteX3" fmla="*/ 24741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1042"/>
                <a:gd name="connsiteX1" fmla="*/ 506494 w 510901"/>
                <a:gd name="connsiteY1" fmla="*/ 163772 h 1181042"/>
                <a:gd name="connsiteX2" fmla="*/ 510901 w 510901"/>
                <a:gd name="connsiteY2" fmla="*/ 1040072 h 1181042"/>
                <a:gd name="connsiteX3" fmla="*/ 251224 w 510901"/>
                <a:gd name="connsiteY3" fmla="*/ 1181042 h 1181042"/>
                <a:gd name="connsiteX4" fmla="*/ 0 w 510901"/>
                <a:gd name="connsiteY4" fmla="*/ 1040072 h 1181042"/>
                <a:gd name="connsiteX5" fmla="*/ 0 w 510901"/>
                <a:gd name="connsiteY5" fmla="*/ 0 h 118104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649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924"/>
                <a:gd name="connsiteY0" fmla="*/ 0 h 1188662"/>
                <a:gd name="connsiteX1" fmla="*/ 517924 w 517924"/>
                <a:gd name="connsiteY1" fmla="*/ 163772 h 1188662"/>
                <a:gd name="connsiteX2" fmla="*/ 510901 w 517924"/>
                <a:gd name="connsiteY2" fmla="*/ 1040072 h 1188662"/>
                <a:gd name="connsiteX3" fmla="*/ 262654 w 517924"/>
                <a:gd name="connsiteY3" fmla="*/ 1188662 h 1188662"/>
                <a:gd name="connsiteX4" fmla="*/ 0 w 517924"/>
                <a:gd name="connsiteY4" fmla="*/ 1040072 h 1188662"/>
                <a:gd name="connsiteX5" fmla="*/ 0 w 517924"/>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0901"/>
                <a:gd name="connsiteY0" fmla="*/ 0 h 1188662"/>
                <a:gd name="connsiteX1" fmla="*/ 502684 w 510901"/>
                <a:gd name="connsiteY1" fmla="*/ 163772 h 1188662"/>
                <a:gd name="connsiteX2" fmla="*/ 510901 w 510901"/>
                <a:gd name="connsiteY2" fmla="*/ 1040072 h 1188662"/>
                <a:gd name="connsiteX3" fmla="*/ 262654 w 510901"/>
                <a:gd name="connsiteY3" fmla="*/ 1188662 h 1188662"/>
                <a:gd name="connsiteX4" fmla="*/ 0 w 510901"/>
                <a:gd name="connsiteY4" fmla="*/ 1040072 h 1188662"/>
                <a:gd name="connsiteX5" fmla="*/ 0 w 510901"/>
                <a:gd name="connsiteY5" fmla="*/ 0 h 1188662"/>
                <a:gd name="connsiteX0" fmla="*/ 0 w 517597"/>
                <a:gd name="connsiteY0" fmla="*/ 0 h 1188662"/>
                <a:gd name="connsiteX1" fmla="*/ 514114 w 517597"/>
                <a:gd name="connsiteY1" fmla="*/ 163772 h 1188662"/>
                <a:gd name="connsiteX2" fmla="*/ 510901 w 517597"/>
                <a:gd name="connsiteY2" fmla="*/ 1040072 h 1188662"/>
                <a:gd name="connsiteX3" fmla="*/ 262654 w 517597"/>
                <a:gd name="connsiteY3" fmla="*/ 1188662 h 1188662"/>
                <a:gd name="connsiteX4" fmla="*/ 0 w 517597"/>
                <a:gd name="connsiteY4" fmla="*/ 1040072 h 1188662"/>
                <a:gd name="connsiteX5" fmla="*/ 0 w 517597"/>
                <a:gd name="connsiteY5" fmla="*/ 0 h 1188662"/>
                <a:gd name="connsiteX0" fmla="*/ 0 w 514114"/>
                <a:gd name="connsiteY0" fmla="*/ 0 h 1188662"/>
                <a:gd name="connsiteX1" fmla="*/ 514114 w 514114"/>
                <a:gd name="connsiteY1" fmla="*/ 16377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 name="connsiteX0" fmla="*/ 0 w 514114"/>
                <a:gd name="connsiteY0" fmla="*/ 0 h 1188662"/>
                <a:gd name="connsiteX1" fmla="*/ 514114 w 514114"/>
                <a:gd name="connsiteY1" fmla="*/ 175202 h 1188662"/>
                <a:gd name="connsiteX2" fmla="*/ 510901 w 514114"/>
                <a:gd name="connsiteY2" fmla="*/ 1040072 h 1188662"/>
                <a:gd name="connsiteX3" fmla="*/ 262654 w 514114"/>
                <a:gd name="connsiteY3" fmla="*/ 1188662 h 1188662"/>
                <a:gd name="connsiteX4" fmla="*/ 0 w 514114"/>
                <a:gd name="connsiteY4" fmla="*/ 1040072 h 1188662"/>
                <a:gd name="connsiteX5" fmla="*/ 0 w 514114"/>
                <a:gd name="connsiteY5" fmla="*/ 0 h 1188662"/>
                <a:gd name="connsiteX0" fmla="*/ 446 w 514560"/>
                <a:gd name="connsiteY0" fmla="*/ 0 h 1188662"/>
                <a:gd name="connsiteX1" fmla="*/ 514560 w 514560"/>
                <a:gd name="connsiteY1" fmla="*/ 175202 h 1188662"/>
                <a:gd name="connsiteX2" fmla="*/ 511347 w 514560"/>
                <a:gd name="connsiteY2" fmla="*/ 1040072 h 1188662"/>
                <a:gd name="connsiteX3" fmla="*/ 263100 w 514560"/>
                <a:gd name="connsiteY3" fmla="*/ 1188662 h 1188662"/>
                <a:gd name="connsiteX4" fmla="*/ 446 w 514560"/>
                <a:gd name="connsiteY4" fmla="*/ 1040072 h 1188662"/>
                <a:gd name="connsiteX5" fmla="*/ 0 w 514560"/>
                <a:gd name="connsiteY5" fmla="*/ 157127 h 1188662"/>
                <a:gd name="connsiteX6" fmla="*/ 446 w 514560"/>
                <a:gd name="connsiteY6" fmla="*/ 0 h 1188662"/>
                <a:gd name="connsiteX0" fmla="*/ 7209 w 521323"/>
                <a:gd name="connsiteY0" fmla="*/ 0 h 1188662"/>
                <a:gd name="connsiteX1" fmla="*/ 521323 w 521323"/>
                <a:gd name="connsiteY1" fmla="*/ 175202 h 1188662"/>
                <a:gd name="connsiteX2" fmla="*/ 518110 w 521323"/>
                <a:gd name="connsiteY2" fmla="*/ 1040072 h 1188662"/>
                <a:gd name="connsiteX3" fmla="*/ 269863 w 521323"/>
                <a:gd name="connsiteY3" fmla="*/ 1188662 h 1188662"/>
                <a:gd name="connsiteX4" fmla="*/ 1 w 521323"/>
                <a:gd name="connsiteY4" fmla="*/ 1143236 h 1188662"/>
                <a:gd name="connsiteX5" fmla="*/ 6763 w 521323"/>
                <a:gd name="connsiteY5" fmla="*/ 157127 h 1188662"/>
                <a:gd name="connsiteX6" fmla="*/ 7209 w 521323"/>
                <a:gd name="connsiteY6" fmla="*/ 0 h 1188662"/>
                <a:gd name="connsiteX0" fmla="*/ 7211 w 521325"/>
                <a:gd name="connsiteY0" fmla="*/ 0 h 1218007"/>
                <a:gd name="connsiteX1" fmla="*/ 521325 w 521325"/>
                <a:gd name="connsiteY1" fmla="*/ 175202 h 1218007"/>
                <a:gd name="connsiteX2" fmla="*/ 518112 w 521325"/>
                <a:gd name="connsiteY2" fmla="*/ 1040072 h 1218007"/>
                <a:gd name="connsiteX3" fmla="*/ 3 w 521325"/>
                <a:gd name="connsiteY3" fmla="*/ 1143236 h 1218007"/>
                <a:gd name="connsiteX4" fmla="*/ 6765 w 521325"/>
                <a:gd name="connsiteY4" fmla="*/ 157127 h 1218007"/>
                <a:gd name="connsiteX5" fmla="*/ 7211 w 521325"/>
                <a:gd name="connsiteY5" fmla="*/ 0 h 1218007"/>
                <a:gd name="connsiteX0" fmla="*/ 7211 w 521325"/>
                <a:gd name="connsiteY0" fmla="*/ 0 h 1222360"/>
                <a:gd name="connsiteX1" fmla="*/ 521325 w 521325"/>
                <a:gd name="connsiteY1" fmla="*/ 175202 h 1222360"/>
                <a:gd name="connsiteX2" fmla="*/ 518112 w 521325"/>
                <a:gd name="connsiteY2" fmla="*/ 1040072 h 1222360"/>
                <a:gd name="connsiteX3" fmla="*/ 3 w 521325"/>
                <a:gd name="connsiteY3" fmla="*/ 1143236 h 1222360"/>
                <a:gd name="connsiteX4" fmla="*/ 6765 w 521325"/>
                <a:gd name="connsiteY4" fmla="*/ 157127 h 1222360"/>
                <a:gd name="connsiteX5" fmla="*/ 7211 w 521325"/>
                <a:gd name="connsiteY5" fmla="*/ 0 h 1222360"/>
                <a:gd name="connsiteX0" fmla="*/ 7211 w 521325"/>
                <a:gd name="connsiteY0" fmla="*/ 0 h 1222360"/>
                <a:gd name="connsiteX1" fmla="*/ 521325 w 521325"/>
                <a:gd name="connsiteY1" fmla="*/ 175202 h 1222360"/>
                <a:gd name="connsiteX2" fmla="*/ 518112 w 521325"/>
                <a:gd name="connsiteY2" fmla="*/ 1040072 h 1222360"/>
                <a:gd name="connsiteX3" fmla="*/ 3 w 521325"/>
                <a:gd name="connsiteY3" fmla="*/ 1143236 h 1222360"/>
                <a:gd name="connsiteX4" fmla="*/ 6765 w 521325"/>
                <a:gd name="connsiteY4" fmla="*/ 157127 h 1222360"/>
                <a:gd name="connsiteX5" fmla="*/ 7211 w 521325"/>
                <a:gd name="connsiteY5" fmla="*/ 0 h 1222360"/>
                <a:gd name="connsiteX0" fmla="*/ 7211 w 521325"/>
                <a:gd name="connsiteY0" fmla="*/ 0 h 1222360"/>
                <a:gd name="connsiteX1" fmla="*/ 521325 w 521325"/>
                <a:gd name="connsiteY1" fmla="*/ 175202 h 1222360"/>
                <a:gd name="connsiteX2" fmla="*/ 518112 w 521325"/>
                <a:gd name="connsiteY2" fmla="*/ 1040072 h 1222360"/>
                <a:gd name="connsiteX3" fmla="*/ 3 w 521325"/>
                <a:gd name="connsiteY3" fmla="*/ 1143236 h 1222360"/>
                <a:gd name="connsiteX4" fmla="*/ 6765 w 521325"/>
                <a:gd name="connsiteY4" fmla="*/ 157127 h 1222360"/>
                <a:gd name="connsiteX5" fmla="*/ 7211 w 521325"/>
                <a:gd name="connsiteY5" fmla="*/ 0 h 1222360"/>
                <a:gd name="connsiteX0" fmla="*/ 7211 w 521325"/>
                <a:gd name="connsiteY0" fmla="*/ 0 h 1227307"/>
                <a:gd name="connsiteX1" fmla="*/ 521325 w 521325"/>
                <a:gd name="connsiteY1" fmla="*/ 175202 h 1227307"/>
                <a:gd name="connsiteX2" fmla="*/ 518112 w 521325"/>
                <a:gd name="connsiteY2" fmla="*/ 1040072 h 1227307"/>
                <a:gd name="connsiteX3" fmla="*/ 3 w 521325"/>
                <a:gd name="connsiteY3" fmla="*/ 1143236 h 1227307"/>
                <a:gd name="connsiteX4" fmla="*/ 6765 w 521325"/>
                <a:gd name="connsiteY4" fmla="*/ 157127 h 1227307"/>
                <a:gd name="connsiteX5" fmla="*/ 7211 w 521325"/>
                <a:gd name="connsiteY5" fmla="*/ 0 h 1227307"/>
                <a:gd name="connsiteX0" fmla="*/ 7211 w 521325"/>
                <a:gd name="connsiteY0" fmla="*/ 0 h 1206541"/>
                <a:gd name="connsiteX1" fmla="*/ 521325 w 521325"/>
                <a:gd name="connsiteY1" fmla="*/ 175202 h 1206541"/>
                <a:gd name="connsiteX2" fmla="*/ 518113 w 521325"/>
                <a:gd name="connsiteY2" fmla="*/ 956558 h 1206541"/>
                <a:gd name="connsiteX3" fmla="*/ 3 w 521325"/>
                <a:gd name="connsiteY3" fmla="*/ 1143236 h 1206541"/>
                <a:gd name="connsiteX4" fmla="*/ 6765 w 521325"/>
                <a:gd name="connsiteY4" fmla="*/ 157127 h 1206541"/>
                <a:gd name="connsiteX5" fmla="*/ 7211 w 521325"/>
                <a:gd name="connsiteY5" fmla="*/ 0 h 1206541"/>
                <a:gd name="connsiteX0" fmla="*/ 7211 w 525387"/>
                <a:gd name="connsiteY0" fmla="*/ 0 h 1206541"/>
                <a:gd name="connsiteX1" fmla="*/ 521325 w 525387"/>
                <a:gd name="connsiteY1" fmla="*/ 175202 h 1206541"/>
                <a:gd name="connsiteX2" fmla="*/ 525321 w 525387"/>
                <a:gd name="connsiteY2" fmla="*/ 956558 h 1206541"/>
                <a:gd name="connsiteX3" fmla="*/ 3 w 525387"/>
                <a:gd name="connsiteY3" fmla="*/ 1143236 h 1206541"/>
                <a:gd name="connsiteX4" fmla="*/ 6765 w 525387"/>
                <a:gd name="connsiteY4" fmla="*/ 157127 h 1206541"/>
                <a:gd name="connsiteX5" fmla="*/ 7211 w 525387"/>
                <a:gd name="connsiteY5" fmla="*/ 0 h 1206541"/>
                <a:gd name="connsiteX0" fmla="*/ 6765 w 525385"/>
                <a:gd name="connsiteY0" fmla="*/ 102724 h 1152138"/>
                <a:gd name="connsiteX1" fmla="*/ 521325 w 525385"/>
                <a:gd name="connsiteY1" fmla="*/ 120799 h 1152138"/>
                <a:gd name="connsiteX2" fmla="*/ 525321 w 525385"/>
                <a:gd name="connsiteY2" fmla="*/ 902155 h 1152138"/>
                <a:gd name="connsiteX3" fmla="*/ 3 w 525385"/>
                <a:gd name="connsiteY3" fmla="*/ 1088833 h 1152138"/>
                <a:gd name="connsiteX4" fmla="*/ 6765 w 525385"/>
                <a:gd name="connsiteY4" fmla="*/ 102724 h 1152138"/>
                <a:gd name="connsiteX0" fmla="*/ 6765 w 525387"/>
                <a:gd name="connsiteY0" fmla="*/ 65124 h 1114538"/>
                <a:gd name="connsiteX1" fmla="*/ 521325 w 525387"/>
                <a:gd name="connsiteY1" fmla="*/ 83199 h 1114538"/>
                <a:gd name="connsiteX2" fmla="*/ 525321 w 525387"/>
                <a:gd name="connsiteY2" fmla="*/ 864555 h 1114538"/>
                <a:gd name="connsiteX3" fmla="*/ 3 w 525387"/>
                <a:gd name="connsiteY3" fmla="*/ 1051233 h 1114538"/>
                <a:gd name="connsiteX4" fmla="*/ 6765 w 525387"/>
                <a:gd name="connsiteY4" fmla="*/ 65124 h 1114538"/>
                <a:gd name="connsiteX0" fmla="*/ 6765 w 525385"/>
                <a:gd name="connsiteY0" fmla="*/ 35405 h 1084819"/>
                <a:gd name="connsiteX1" fmla="*/ 521325 w 525385"/>
                <a:gd name="connsiteY1" fmla="*/ 122256 h 1084819"/>
                <a:gd name="connsiteX2" fmla="*/ 525321 w 525385"/>
                <a:gd name="connsiteY2" fmla="*/ 834836 h 1084819"/>
                <a:gd name="connsiteX3" fmla="*/ 3 w 525385"/>
                <a:gd name="connsiteY3" fmla="*/ 1021514 h 1084819"/>
                <a:gd name="connsiteX4" fmla="*/ 6765 w 525385"/>
                <a:gd name="connsiteY4" fmla="*/ 35405 h 1084819"/>
                <a:gd name="connsiteX0" fmla="*/ 6765 w 525387"/>
                <a:gd name="connsiteY0" fmla="*/ 22113 h 1071527"/>
                <a:gd name="connsiteX1" fmla="*/ 521325 w 525387"/>
                <a:gd name="connsiteY1" fmla="*/ 108964 h 1071527"/>
                <a:gd name="connsiteX2" fmla="*/ 525321 w 525387"/>
                <a:gd name="connsiteY2" fmla="*/ 821544 h 1071527"/>
                <a:gd name="connsiteX3" fmla="*/ 3 w 525387"/>
                <a:gd name="connsiteY3" fmla="*/ 1008222 h 1071527"/>
                <a:gd name="connsiteX4" fmla="*/ 6765 w 525387"/>
                <a:gd name="connsiteY4" fmla="*/ 22113 h 1071527"/>
                <a:gd name="connsiteX0" fmla="*/ 6765 w 525385"/>
                <a:gd name="connsiteY0" fmla="*/ 22113 h 1071527"/>
                <a:gd name="connsiteX1" fmla="*/ 521325 w 525385"/>
                <a:gd name="connsiteY1" fmla="*/ 108964 h 1071527"/>
                <a:gd name="connsiteX2" fmla="*/ 525321 w 525385"/>
                <a:gd name="connsiteY2" fmla="*/ 821544 h 1071527"/>
                <a:gd name="connsiteX3" fmla="*/ 3 w 525385"/>
                <a:gd name="connsiteY3" fmla="*/ 1008222 h 1071527"/>
                <a:gd name="connsiteX4" fmla="*/ 6765 w 525385"/>
                <a:gd name="connsiteY4" fmla="*/ 22113 h 1071527"/>
                <a:gd name="connsiteX0" fmla="*/ 6765 w 525387"/>
                <a:gd name="connsiteY0" fmla="*/ 0 h 1049414"/>
                <a:gd name="connsiteX1" fmla="*/ 521325 w 525387"/>
                <a:gd name="connsiteY1" fmla="*/ 86851 h 1049414"/>
                <a:gd name="connsiteX2" fmla="*/ 525321 w 525387"/>
                <a:gd name="connsiteY2" fmla="*/ 799431 h 1049414"/>
                <a:gd name="connsiteX3" fmla="*/ 3 w 525387"/>
                <a:gd name="connsiteY3" fmla="*/ 986109 h 1049414"/>
                <a:gd name="connsiteX4" fmla="*/ 6765 w 525387"/>
                <a:gd name="connsiteY4" fmla="*/ 0 h 1049414"/>
                <a:gd name="connsiteX0" fmla="*/ 6765 w 525385"/>
                <a:gd name="connsiteY0" fmla="*/ 0 h 1049414"/>
                <a:gd name="connsiteX1" fmla="*/ 514117 w 525385"/>
                <a:gd name="connsiteY1" fmla="*/ 72113 h 1049414"/>
                <a:gd name="connsiteX2" fmla="*/ 525321 w 525385"/>
                <a:gd name="connsiteY2" fmla="*/ 799431 h 1049414"/>
                <a:gd name="connsiteX3" fmla="*/ 3 w 525385"/>
                <a:gd name="connsiteY3" fmla="*/ 986109 h 1049414"/>
                <a:gd name="connsiteX4" fmla="*/ 6765 w 525385"/>
                <a:gd name="connsiteY4" fmla="*/ 0 h 1049414"/>
                <a:gd name="connsiteX0" fmla="*/ 6765 w 525387"/>
                <a:gd name="connsiteY0" fmla="*/ 0 h 1049414"/>
                <a:gd name="connsiteX1" fmla="*/ 514117 w 525387"/>
                <a:gd name="connsiteY1" fmla="*/ 72113 h 1049414"/>
                <a:gd name="connsiteX2" fmla="*/ 525321 w 525387"/>
                <a:gd name="connsiteY2" fmla="*/ 799431 h 1049414"/>
                <a:gd name="connsiteX3" fmla="*/ 3 w 525387"/>
                <a:gd name="connsiteY3" fmla="*/ 986109 h 1049414"/>
                <a:gd name="connsiteX4" fmla="*/ 6765 w 525387"/>
                <a:gd name="connsiteY4" fmla="*/ 0 h 1049414"/>
                <a:gd name="connsiteX0" fmla="*/ 6765 w 525385"/>
                <a:gd name="connsiteY0" fmla="*/ 0 h 1049414"/>
                <a:gd name="connsiteX1" fmla="*/ 514117 w 525385"/>
                <a:gd name="connsiteY1" fmla="*/ 72113 h 1049414"/>
                <a:gd name="connsiteX2" fmla="*/ 525321 w 525385"/>
                <a:gd name="connsiteY2" fmla="*/ 799431 h 1049414"/>
                <a:gd name="connsiteX3" fmla="*/ 3 w 525385"/>
                <a:gd name="connsiteY3" fmla="*/ 986109 h 1049414"/>
                <a:gd name="connsiteX4" fmla="*/ 6765 w 525385"/>
                <a:gd name="connsiteY4" fmla="*/ 0 h 1049414"/>
                <a:gd name="connsiteX0" fmla="*/ 6765 w 525387"/>
                <a:gd name="connsiteY0" fmla="*/ 0 h 1049414"/>
                <a:gd name="connsiteX1" fmla="*/ 514117 w 525387"/>
                <a:gd name="connsiteY1" fmla="*/ 72113 h 1049414"/>
                <a:gd name="connsiteX2" fmla="*/ 525321 w 525387"/>
                <a:gd name="connsiteY2" fmla="*/ 799431 h 1049414"/>
                <a:gd name="connsiteX3" fmla="*/ 3 w 525387"/>
                <a:gd name="connsiteY3" fmla="*/ 986109 h 1049414"/>
                <a:gd name="connsiteX4" fmla="*/ 6765 w 525387"/>
                <a:gd name="connsiteY4" fmla="*/ 0 h 1049414"/>
                <a:gd name="connsiteX0" fmla="*/ 6765 w 533284"/>
                <a:gd name="connsiteY0" fmla="*/ 0 h 1049414"/>
                <a:gd name="connsiteX1" fmla="*/ 528533 w 533284"/>
                <a:gd name="connsiteY1" fmla="*/ 72113 h 1049414"/>
                <a:gd name="connsiteX2" fmla="*/ 525321 w 533284"/>
                <a:gd name="connsiteY2" fmla="*/ 799431 h 1049414"/>
                <a:gd name="connsiteX3" fmla="*/ 3 w 533284"/>
                <a:gd name="connsiteY3" fmla="*/ 986109 h 1049414"/>
                <a:gd name="connsiteX4" fmla="*/ 6765 w 533284"/>
                <a:gd name="connsiteY4" fmla="*/ 0 h 1049414"/>
                <a:gd name="connsiteX0" fmla="*/ 6765 w 528534"/>
                <a:gd name="connsiteY0" fmla="*/ 0 h 1049414"/>
                <a:gd name="connsiteX1" fmla="*/ 528533 w 528534"/>
                <a:gd name="connsiteY1" fmla="*/ 72113 h 1049414"/>
                <a:gd name="connsiteX2" fmla="*/ 525321 w 528534"/>
                <a:gd name="connsiteY2" fmla="*/ 799431 h 1049414"/>
                <a:gd name="connsiteX3" fmla="*/ 3 w 528534"/>
                <a:gd name="connsiteY3" fmla="*/ 986109 h 1049414"/>
                <a:gd name="connsiteX4" fmla="*/ 6765 w 528534"/>
                <a:gd name="connsiteY4" fmla="*/ 0 h 1049414"/>
                <a:gd name="connsiteX0" fmla="*/ 6765 w 532594"/>
                <a:gd name="connsiteY0" fmla="*/ 0 h 1049414"/>
                <a:gd name="connsiteX1" fmla="*/ 528533 w 532594"/>
                <a:gd name="connsiteY1" fmla="*/ 72113 h 1049414"/>
                <a:gd name="connsiteX2" fmla="*/ 532530 w 532594"/>
                <a:gd name="connsiteY2" fmla="*/ 799431 h 1049414"/>
                <a:gd name="connsiteX3" fmla="*/ 3 w 532594"/>
                <a:gd name="connsiteY3" fmla="*/ 986109 h 1049414"/>
                <a:gd name="connsiteX4" fmla="*/ 6765 w 532594"/>
                <a:gd name="connsiteY4" fmla="*/ 0 h 104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594" h="1049414">
                  <a:moveTo>
                    <a:pt x="6765" y="0"/>
                  </a:moveTo>
                  <a:cubicBezTo>
                    <a:pt x="201772" y="25338"/>
                    <a:pt x="247490" y="27301"/>
                    <a:pt x="528533" y="72113"/>
                  </a:cubicBezTo>
                  <a:cubicBezTo>
                    <a:pt x="527463" y="383863"/>
                    <a:pt x="529791" y="507331"/>
                    <a:pt x="532530" y="799431"/>
                  </a:cubicBezTo>
                  <a:cubicBezTo>
                    <a:pt x="539347" y="980421"/>
                    <a:pt x="5939" y="1143091"/>
                    <a:pt x="3" y="986109"/>
                  </a:cubicBezTo>
                  <a:cubicBezTo>
                    <a:pt x="-146" y="691794"/>
                    <a:pt x="6914" y="294315"/>
                    <a:pt x="676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7" name="Oval 126"/>
            <p:cNvSpPr/>
            <p:nvPr/>
          </p:nvSpPr>
          <p:spPr>
            <a:xfrm>
              <a:off x="1537827" y="1078523"/>
              <a:ext cx="205507" cy="20710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8" name="Oval 127"/>
            <p:cNvSpPr/>
            <p:nvPr/>
          </p:nvSpPr>
          <p:spPr>
            <a:xfrm>
              <a:off x="723087" y="1079604"/>
              <a:ext cx="206045" cy="20519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9" name="Oval 128"/>
            <p:cNvSpPr/>
            <p:nvPr/>
          </p:nvSpPr>
          <p:spPr>
            <a:xfrm>
              <a:off x="1014757" y="1151679"/>
              <a:ext cx="163345" cy="16267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0" name="Oval 129"/>
            <p:cNvSpPr/>
            <p:nvPr/>
          </p:nvSpPr>
          <p:spPr>
            <a:xfrm>
              <a:off x="1290283" y="1151810"/>
              <a:ext cx="163345" cy="16267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1" name="Freeform 130"/>
            <p:cNvSpPr/>
            <p:nvPr/>
          </p:nvSpPr>
          <p:spPr>
            <a:xfrm>
              <a:off x="974150" y="1327580"/>
              <a:ext cx="246199" cy="239508"/>
            </a:xfrm>
            <a:custGeom>
              <a:avLst/>
              <a:gdLst>
                <a:gd name="connsiteX0" fmla="*/ 760667 w 1363631"/>
                <a:gd name="connsiteY0" fmla="*/ 281729 h 1326577"/>
                <a:gd name="connsiteX1" fmla="*/ 600735 w 1363631"/>
                <a:gd name="connsiteY1" fmla="*/ 292159 h 1326577"/>
                <a:gd name="connsiteX2" fmla="*/ 579874 w 1363631"/>
                <a:gd name="connsiteY2" fmla="*/ 789343 h 1326577"/>
                <a:gd name="connsiteX3" fmla="*/ 673748 w 1363631"/>
                <a:gd name="connsiteY3" fmla="*/ 949276 h 1326577"/>
                <a:gd name="connsiteX4" fmla="*/ 788483 w 1363631"/>
                <a:gd name="connsiteY4" fmla="*/ 771959 h 1326577"/>
                <a:gd name="connsiteX5" fmla="*/ 819542 w 1363631"/>
                <a:gd name="connsiteY5" fmla="*/ 83057 h 1326577"/>
                <a:gd name="connsiteX6" fmla="*/ 802389 w 1363631"/>
                <a:gd name="connsiteY6" fmla="*/ 87031 h 1326577"/>
                <a:gd name="connsiteX7" fmla="*/ 541629 w 1363631"/>
                <a:gd name="connsiteY7" fmla="*/ 92564 h 1326577"/>
                <a:gd name="connsiteX8" fmla="*/ 677224 w 1363631"/>
                <a:gd name="connsiteY8" fmla="*/ 276565 h 1326577"/>
                <a:gd name="connsiteX9" fmla="*/ 819542 w 1363631"/>
                <a:gd name="connsiteY9" fmla="*/ 83057 h 1326577"/>
                <a:gd name="connsiteX10" fmla="*/ 307108 w 1363631"/>
                <a:gd name="connsiteY10" fmla="*/ 0 h 1326577"/>
                <a:gd name="connsiteX11" fmla="*/ 1057085 w 1363631"/>
                <a:gd name="connsiteY11" fmla="*/ 0 h 1326577"/>
                <a:gd name="connsiteX12" fmla="*/ 1363587 w 1363631"/>
                <a:gd name="connsiteY12" fmla="*/ 301789 h 1326577"/>
                <a:gd name="connsiteX13" fmla="*/ 1359270 w 1363631"/>
                <a:gd name="connsiteY13" fmla="*/ 1213586 h 1326577"/>
                <a:gd name="connsiteX14" fmla="*/ 5319 w 1363631"/>
                <a:gd name="connsiteY14" fmla="*/ 1326577 h 1326577"/>
                <a:gd name="connsiteX15" fmla="*/ 5319 w 1363631"/>
                <a:gd name="connsiteY15" fmla="*/ 301789 h 1326577"/>
                <a:gd name="connsiteX16" fmla="*/ 307108 w 1363631"/>
                <a:gd name="connsiteY16" fmla="*/ 0 h 13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3631" h="1326577">
                  <a:moveTo>
                    <a:pt x="760667" y="281729"/>
                  </a:moveTo>
                  <a:cubicBezTo>
                    <a:pt x="716628" y="311862"/>
                    <a:pt x="686496" y="338516"/>
                    <a:pt x="600735" y="292159"/>
                  </a:cubicBezTo>
                  <a:cubicBezTo>
                    <a:pt x="602473" y="375602"/>
                    <a:pt x="580453" y="624195"/>
                    <a:pt x="579874" y="789343"/>
                  </a:cubicBezTo>
                  <a:cubicBezTo>
                    <a:pt x="605371" y="842654"/>
                    <a:pt x="623914" y="909872"/>
                    <a:pt x="673748" y="949276"/>
                  </a:cubicBezTo>
                  <a:cubicBezTo>
                    <a:pt x="720105" y="886693"/>
                    <a:pt x="770519" y="822074"/>
                    <a:pt x="788483" y="771959"/>
                  </a:cubicBezTo>
                  <a:close/>
                  <a:moveTo>
                    <a:pt x="819542" y="83057"/>
                  </a:moveTo>
                  <a:cubicBezTo>
                    <a:pt x="815989" y="81385"/>
                    <a:pt x="810357" y="82470"/>
                    <a:pt x="802389" y="87031"/>
                  </a:cubicBezTo>
                  <a:cubicBezTo>
                    <a:pt x="732273" y="143266"/>
                    <a:pt x="639559" y="121441"/>
                    <a:pt x="541629" y="92564"/>
                  </a:cubicBezTo>
                  <a:cubicBezTo>
                    <a:pt x="472093" y="43799"/>
                    <a:pt x="597257" y="248840"/>
                    <a:pt x="677224" y="276565"/>
                  </a:cubicBezTo>
                  <a:cubicBezTo>
                    <a:pt x="767476" y="241565"/>
                    <a:pt x="844419" y="94765"/>
                    <a:pt x="819542" y="83057"/>
                  </a:cubicBezTo>
                  <a:close/>
                  <a:moveTo>
                    <a:pt x="307108" y="0"/>
                  </a:moveTo>
                  <a:lnTo>
                    <a:pt x="1057085" y="0"/>
                  </a:lnTo>
                  <a:cubicBezTo>
                    <a:pt x="1223758" y="0"/>
                    <a:pt x="1358874" y="130403"/>
                    <a:pt x="1363587" y="301789"/>
                  </a:cubicBezTo>
                  <a:cubicBezTo>
                    <a:pt x="1363719" y="602579"/>
                    <a:pt x="1363850" y="898657"/>
                    <a:pt x="1359270" y="1213586"/>
                  </a:cubicBezTo>
                  <a:cubicBezTo>
                    <a:pt x="1000917" y="1238268"/>
                    <a:pt x="372379" y="1297863"/>
                    <a:pt x="5319" y="1326577"/>
                  </a:cubicBezTo>
                  <a:cubicBezTo>
                    <a:pt x="-967" y="961414"/>
                    <a:pt x="-2537" y="643385"/>
                    <a:pt x="5319" y="301789"/>
                  </a:cubicBezTo>
                  <a:cubicBezTo>
                    <a:pt x="5319" y="125689"/>
                    <a:pt x="140435" y="0"/>
                    <a:pt x="30710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2" name="Freeform 131"/>
            <p:cNvSpPr/>
            <p:nvPr/>
          </p:nvSpPr>
          <p:spPr>
            <a:xfrm flipH="1">
              <a:off x="1249912" y="1327014"/>
              <a:ext cx="244628" cy="239508"/>
            </a:xfrm>
            <a:custGeom>
              <a:avLst/>
              <a:gdLst>
                <a:gd name="connsiteX0" fmla="*/ 599384 w 1354933"/>
                <a:gd name="connsiteY0" fmla="*/ 287762 h 1326577"/>
                <a:gd name="connsiteX1" fmla="*/ 759316 w 1354933"/>
                <a:gd name="connsiteY1" fmla="*/ 298192 h 1326577"/>
                <a:gd name="connsiteX2" fmla="*/ 780177 w 1354933"/>
                <a:gd name="connsiteY2" fmla="*/ 795376 h 1326577"/>
                <a:gd name="connsiteX3" fmla="*/ 686303 w 1354933"/>
                <a:gd name="connsiteY3" fmla="*/ 955309 h 1326577"/>
                <a:gd name="connsiteX4" fmla="*/ 571568 w 1354933"/>
                <a:gd name="connsiteY4" fmla="*/ 777992 h 1326577"/>
                <a:gd name="connsiteX5" fmla="*/ 540509 w 1354933"/>
                <a:gd name="connsiteY5" fmla="*/ 89090 h 1326577"/>
                <a:gd name="connsiteX6" fmla="*/ 557662 w 1354933"/>
                <a:gd name="connsiteY6" fmla="*/ 93064 h 1326577"/>
                <a:gd name="connsiteX7" fmla="*/ 818422 w 1354933"/>
                <a:gd name="connsiteY7" fmla="*/ 98597 h 1326577"/>
                <a:gd name="connsiteX8" fmla="*/ 682827 w 1354933"/>
                <a:gd name="connsiteY8" fmla="*/ 282598 h 1326577"/>
                <a:gd name="connsiteX9" fmla="*/ 540509 w 1354933"/>
                <a:gd name="connsiteY9" fmla="*/ 89090 h 1326577"/>
                <a:gd name="connsiteX10" fmla="*/ 1047053 w 1354933"/>
                <a:gd name="connsiteY10" fmla="*/ 0 h 1326577"/>
                <a:gd name="connsiteX11" fmla="*/ 297076 w 1354933"/>
                <a:gd name="connsiteY11" fmla="*/ 0 h 1326577"/>
                <a:gd name="connsiteX12" fmla="*/ 9427 w 1354933"/>
                <a:gd name="connsiteY12" fmla="*/ 301789 h 1326577"/>
                <a:gd name="connsiteX13" fmla="*/ 0 w 1354933"/>
                <a:gd name="connsiteY13" fmla="*/ 1326577 h 1326577"/>
                <a:gd name="connsiteX14" fmla="*/ 1349238 w 1354933"/>
                <a:gd name="connsiteY14" fmla="*/ 1213586 h 1326577"/>
                <a:gd name="connsiteX15" fmla="*/ 1353555 w 1354933"/>
                <a:gd name="connsiteY15" fmla="*/ 301789 h 1326577"/>
                <a:gd name="connsiteX16" fmla="*/ 1047053 w 1354933"/>
                <a:gd name="connsiteY16" fmla="*/ 0 h 13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4933" h="1326577">
                  <a:moveTo>
                    <a:pt x="599384" y="287762"/>
                  </a:moveTo>
                  <a:cubicBezTo>
                    <a:pt x="643423" y="317895"/>
                    <a:pt x="673555" y="344549"/>
                    <a:pt x="759316" y="298192"/>
                  </a:cubicBezTo>
                  <a:cubicBezTo>
                    <a:pt x="757578" y="381635"/>
                    <a:pt x="779598" y="630228"/>
                    <a:pt x="780177" y="795376"/>
                  </a:cubicBezTo>
                  <a:cubicBezTo>
                    <a:pt x="754680" y="848687"/>
                    <a:pt x="736137" y="915905"/>
                    <a:pt x="686303" y="955309"/>
                  </a:cubicBezTo>
                  <a:cubicBezTo>
                    <a:pt x="639946" y="892726"/>
                    <a:pt x="589532" y="828107"/>
                    <a:pt x="571568" y="777992"/>
                  </a:cubicBezTo>
                  <a:close/>
                  <a:moveTo>
                    <a:pt x="540509" y="89090"/>
                  </a:moveTo>
                  <a:cubicBezTo>
                    <a:pt x="544063" y="87418"/>
                    <a:pt x="549694" y="88503"/>
                    <a:pt x="557662" y="93064"/>
                  </a:cubicBezTo>
                  <a:cubicBezTo>
                    <a:pt x="627778" y="149299"/>
                    <a:pt x="720492" y="127474"/>
                    <a:pt x="818422" y="98597"/>
                  </a:cubicBezTo>
                  <a:cubicBezTo>
                    <a:pt x="887958" y="49832"/>
                    <a:pt x="762794" y="254873"/>
                    <a:pt x="682827" y="282598"/>
                  </a:cubicBezTo>
                  <a:cubicBezTo>
                    <a:pt x="592575" y="247598"/>
                    <a:pt x="515632" y="100798"/>
                    <a:pt x="540509" y="89090"/>
                  </a:cubicBezTo>
                  <a:close/>
                  <a:moveTo>
                    <a:pt x="1047053" y="0"/>
                  </a:moveTo>
                  <a:lnTo>
                    <a:pt x="297076" y="0"/>
                  </a:lnTo>
                  <a:cubicBezTo>
                    <a:pt x="130403" y="0"/>
                    <a:pt x="23568" y="111549"/>
                    <a:pt x="9427" y="301789"/>
                  </a:cubicBezTo>
                  <a:cubicBezTo>
                    <a:pt x="6284" y="629244"/>
                    <a:pt x="3141" y="956700"/>
                    <a:pt x="0" y="1326577"/>
                  </a:cubicBezTo>
                  <a:cubicBezTo>
                    <a:pt x="367060" y="1288436"/>
                    <a:pt x="990885" y="1238268"/>
                    <a:pt x="1349238" y="1213586"/>
                  </a:cubicBezTo>
                  <a:cubicBezTo>
                    <a:pt x="1358532" y="898657"/>
                    <a:pt x="1353687" y="602579"/>
                    <a:pt x="1353555" y="301789"/>
                  </a:cubicBezTo>
                  <a:cubicBezTo>
                    <a:pt x="1353555" y="135116"/>
                    <a:pt x="1213726" y="0"/>
                    <a:pt x="104705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3" name="Freeform 132"/>
            <p:cNvSpPr/>
            <p:nvPr/>
          </p:nvSpPr>
          <p:spPr>
            <a:xfrm rot="10800000" flipV="1">
              <a:off x="677963" y="1290494"/>
              <a:ext cx="1114237" cy="582689"/>
            </a:xfrm>
            <a:custGeom>
              <a:avLst/>
              <a:gdLst>
                <a:gd name="connsiteX0" fmla="*/ 5349519 w 6170437"/>
                <a:gd name="connsiteY0" fmla="*/ 429432 h 3227367"/>
                <a:gd name="connsiteX1" fmla="*/ 5377865 w 6170437"/>
                <a:gd name="connsiteY1" fmla="*/ 1076515 h 3227367"/>
                <a:gd name="connsiteX2" fmla="*/ 5279312 w 6170437"/>
                <a:gd name="connsiteY2" fmla="*/ 1297083 h 3227367"/>
                <a:gd name="connsiteX3" fmla="*/ 5180757 w 6170437"/>
                <a:gd name="connsiteY3" fmla="*/ 1090769 h 3227367"/>
                <a:gd name="connsiteX4" fmla="*/ 5205302 w 6170437"/>
                <a:gd name="connsiteY4" fmla="*/ 441705 h 3227367"/>
                <a:gd name="connsiteX5" fmla="*/ 5349519 w 6170437"/>
                <a:gd name="connsiteY5" fmla="*/ 429432 h 3227367"/>
                <a:gd name="connsiteX6" fmla="*/ 830467 w 6170437"/>
                <a:gd name="connsiteY6" fmla="*/ 425340 h 3227367"/>
                <a:gd name="connsiteX7" fmla="*/ 974684 w 6170437"/>
                <a:gd name="connsiteY7" fmla="*/ 437613 h 3227367"/>
                <a:gd name="connsiteX8" fmla="*/ 999229 w 6170437"/>
                <a:gd name="connsiteY8" fmla="*/ 1086677 h 3227367"/>
                <a:gd name="connsiteX9" fmla="*/ 900674 w 6170437"/>
                <a:gd name="connsiteY9" fmla="*/ 1292991 h 3227367"/>
                <a:gd name="connsiteX10" fmla="*/ 802121 w 6170437"/>
                <a:gd name="connsiteY10" fmla="*/ 1072423 h 3227367"/>
                <a:gd name="connsiteX11" fmla="*/ 830467 w 6170437"/>
                <a:gd name="connsiteY11" fmla="*/ 425340 h 3227367"/>
                <a:gd name="connsiteX12" fmla="*/ 5421189 w 6170437"/>
                <a:gd name="connsiteY12" fmla="*/ 177096 h 3227367"/>
                <a:gd name="connsiteX13" fmla="*/ 5274263 w 6170437"/>
                <a:gd name="connsiteY13" fmla="*/ 437547 h 3227367"/>
                <a:gd name="connsiteX14" fmla="*/ 5140867 w 6170437"/>
                <a:gd name="connsiteY14" fmla="*/ 226914 h 3227367"/>
                <a:gd name="connsiteX15" fmla="*/ 5421189 w 6170437"/>
                <a:gd name="connsiteY15" fmla="*/ 177096 h 3227367"/>
                <a:gd name="connsiteX16" fmla="*/ 762532 w 6170437"/>
                <a:gd name="connsiteY16" fmla="*/ 173004 h 3227367"/>
                <a:gd name="connsiteX17" fmla="*/ 1042854 w 6170437"/>
                <a:gd name="connsiteY17" fmla="*/ 222822 h 3227367"/>
                <a:gd name="connsiteX18" fmla="*/ 909458 w 6170437"/>
                <a:gd name="connsiteY18" fmla="*/ 433455 h 3227367"/>
                <a:gd name="connsiteX19" fmla="*/ 762532 w 6170437"/>
                <a:gd name="connsiteY19" fmla="*/ 173004 h 3227367"/>
                <a:gd name="connsiteX20" fmla="*/ 5661552 w 6170437"/>
                <a:gd name="connsiteY20" fmla="*/ 18 h 3227367"/>
                <a:gd name="connsiteX21" fmla="*/ 4953351 w 6170437"/>
                <a:gd name="connsiteY21" fmla="*/ 161841 h 3227367"/>
                <a:gd name="connsiteX22" fmla="*/ 4711163 w 6170437"/>
                <a:gd name="connsiteY22" fmla="*/ 513308 h 3227367"/>
                <a:gd name="connsiteX23" fmla="*/ 4705039 w 6170437"/>
                <a:gd name="connsiteY23" fmla="*/ 1577999 h 3227367"/>
                <a:gd name="connsiteX24" fmla="*/ 5695574 w 6170437"/>
                <a:gd name="connsiteY24" fmla="*/ 1948121 h 3227367"/>
                <a:gd name="connsiteX25" fmla="*/ 3031991 w 6170437"/>
                <a:gd name="connsiteY25" fmla="*/ 2791269 h 3227367"/>
                <a:gd name="connsiteX26" fmla="*/ 514621 w 6170437"/>
                <a:gd name="connsiteY26" fmla="*/ 1928449 h 3227367"/>
                <a:gd name="connsiteX27" fmla="*/ 1465977 w 6170437"/>
                <a:gd name="connsiteY27" fmla="*/ 1565811 h 3227367"/>
                <a:gd name="connsiteX28" fmla="*/ 1470190 w 6170437"/>
                <a:gd name="connsiteY28" fmla="*/ 648043 h 3227367"/>
                <a:gd name="connsiteX29" fmla="*/ 1190320 w 6170437"/>
                <a:gd name="connsiteY29" fmla="*/ 144298 h 3227367"/>
                <a:gd name="connsiteX30" fmla="*/ 474631 w 6170437"/>
                <a:gd name="connsiteY30" fmla="*/ 12554 h 3227367"/>
                <a:gd name="connsiteX31" fmla="*/ 4755 w 6170437"/>
                <a:gd name="connsiteY31" fmla="*/ 648043 h 3227367"/>
                <a:gd name="connsiteX32" fmla="*/ 12 w 6170437"/>
                <a:gd name="connsiteY32" fmla="*/ 2082142 h 3227367"/>
                <a:gd name="connsiteX33" fmla="*/ 13266 w 6170437"/>
                <a:gd name="connsiteY33" fmla="*/ 2410180 h 3227367"/>
                <a:gd name="connsiteX34" fmla="*/ 3089515 w 6170437"/>
                <a:gd name="connsiteY34" fmla="*/ 3227348 h 3227367"/>
                <a:gd name="connsiteX35" fmla="*/ 6153122 w 6170437"/>
                <a:gd name="connsiteY35" fmla="*/ 2427036 h 3227367"/>
                <a:gd name="connsiteX36" fmla="*/ 6160327 w 6170437"/>
                <a:gd name="connsiteY36" fmla="*/ 2088637 h 3227367"/>
                <a:gd name="connsiteX37" fmla="*/ 6166077 w 6170437"/>
                <a:gd name="connsiteY37" fmla="*/ 382680 h 3227367"/>
                <a:gd name="connsiteX38" fmla="*/ 5661552 w 6170437"/>
                <a:gd name="connsiteY38" fmla="*/ 18 h 3227367"/>
                <a:gd name="connsiteX0" fmla="*/ 5349519 w 6170437"/>
                <a:gd name="connsiteY0" fmla="*/ 429432 h 3227367"/>
                <a:gd name="connsiteX1" fmla="*/ 5377865 w 6170437"/>
                <a:gd name="connsiteY1" fmla="*/ 1076515 h 3227367"/>
                <a:gd name="connsiteX2" fmla="*/ 5279312 w 6170437"/>
                <a:gd name="connsiteY2" fmla="*/ 1297083 h 3227367"/>
                <a:gd name="connsiteX3" fmla="*/ 5180757 w 6170437"/>
                <a:gd name="connsiteY3" fmla="*/ 1090769 h 3227367"/>
                <a:gd name="connsiteX4" fmla="*/ 5205302 w 6170437"/>
                <a:gd name="connsiteY4" fmla="*/ 441705 h 3227367"/>
                <a:gd name="connsiteX5" fmla="*/ 5349519 w 6170437"/>
                <a:gd name="connsiteY5" fmla="*/ 429432 h 3227367"/>
                <a:gd name="connsiteX6" fmla="*/ 830467 w 6170437"/>
                <a:gd name="connsiteY6" fmla="*/ 425340 h 3227367"/>
                <a:gd name="connsiteX7" fmla="*/ 974684 w 6170437"/>
                <a:gd name="connsiteY7" fmla="*/ 437613 h 3227367"/>
                <a:gd name="connsiteX8" fmla="*/ 999229 w 6170437"/>
                <a:gd name="connsiteY8" fmla="*/ 1086677 h 3227367"/>
                <a:gd name="connsiteX9" fmla="*/ 900674 w 6170437"/>
                <a:gd name="connsiteY9" fmla="*/ 1292991 h 3227367"/>
                <a:gd name="connsiteX10" fmla="*/ 802121 w 6170437"/>
                <a:gd name="connsiteY10" fmla="*/ 1072423 h 3227367"/>
                <a:gd name="connsiteX11" fmla="*/ 830467 w 6170437"/>
                <a:gd name="connsiteY11" fmla="*/ 425340 h 3227367"/>
                <a:gd name="connsiteX12" fmla="*/ 5421189 w 6170437"/>
                <a:gd name="connsiteY12" fmla="*/ 177096 h 3227367"/>
                <a:gd name="connsiteX13" fmla="*/ 5274263 w 6170437"/>
                <a:gd name="connsiteY13" fmla="*/ 437547 h 3227367"/>
                <a:gd name="connsiteX14" fmla="*/ 5140867 w 6170437"/>
                <a:gd name="connsiteY14" fmla="*/ 226914 h 3227367"/>
                <a:gd name="connsiteX15" fmla="*/ 5421189 w 6170437"/>
                <a:gd name="connsiteY15" fmla="*/ 177096 h 3227367"/>
                <a:gd name="connsiteX16" fmla="*/ 762532 w 6170437"/>
                <a:gd name="connsiteY16" fmla="*/ 173004 h 3227367"/>
                <a:gd name="connsiteX17" fmla="*/ 1042854 w 6170437"/>
                <a:gd name="connsiteY17" fmla="*/ 222822 h 3227367"/>
                <a:gd name="connsiteX18" fmla="*/ 909458 w 6170437"/>
                <a:gd name="connsiteY18" fmla="*/ 433455 h 3227367"/>
                <a:gd name="connsiteX19" fmla="*/ 762532 w 6170437"/>
                <a:gd name="connsiteY19" fmla="*/ 173004 h 3227367"/>
                <a:gd name="connsiteX20" fmla="*/ 5661552 w 6170437"/>
                <a:gd name="connsiteY20" fmla="*/ 18 h 3227367"/>
                <a:gd name="connsiteX21" fmla="*/ 4953351 w 6170437"/>
                <a:gd name="connsiteY21" fmla="*/ 161841 h 3227367"/>
                <a:gd name="connsiteX22" fmla="*/ 4711163 w 6170437"/>
                <a:gd name="connsiteY22" fmla="*/ 513308 h 3227367"/>
                <a:gd name="connsiteX23" fmla="*/ 4705039 w 6170437"/>
                <a:gd name="connsiteY23" fmla="*/ 1577999 h 3227367"/>
                <a:gd name="connsiteX24" fmla="*/ 5695574 w 6170437"/>
                <a:gd name="connsiteY24" fmla="*/ 1948121 h 3227367"/>
                <a:gd name="connsiteX25" fmla="*/ 3031991 w 6170437"/>
                <a:gd name="connsiteY25" fmla="*/ 2791269 h 3227367"/>
                <a:gd name="connsiteX26" fmla="*/ 514621 w 6170437"/>
                <a:gd name="connsiteY26" fmla="*/ 1928449 h 3227367"/>
                <a:gd name="connsiteX27" fmla="*/ 1465977 w 6170437"/>
                <a:gd name="connsiteY27" fmla="*/ 1565811 h 3227367"/>
                <a:gd name="connsiteX28" fmla="*/ 1470190 w 6170437"/>
                <a:gd name="connsiteY28" fmla="*/ 648043 h 3227367"/>
                <a:gd name="connsiteX29" fmla="*/ 1190320 w 6170437"/>
                <a:gd name="connsiteY29" fmla="*/ 144298 h 3227367"/>
                <a:gd name="connsiteX30" fmla="*/ 474631 w 6170437"/>
                <a:gd name="connsiteY30" fmla="*/ 12554 h 3227367"/>
                <a:gd name="connsiteX31" fmla="*/ 4755 w 6170437"/>
                <a:gd name="connsiteY31" fmla="*/ 648043 h 3227367"/>
                <a:gd name="connsiteX32" fmla="*/ 12 w 6170437"/>
                <a:gd name="connsiteY32" fmla="*/ 2082142 h 3227367"/>
                <a:gd name="connsiteX33" fmla="*/ 13266 w 6170437"/>
                <a:gd name="connsiteY33" fmla="*/ 2410180 h 3227367"/>
                <a:gd name="connsiteX34" fmla="*/ 3089515 w 6170437"/>
                <a:gd name="connsiteY34" fmla="*/ 3227348 h 3227367"/>
                <a:gd name="connsiteX35" fmla="*/ 6153122 w 6170437"/>
                <a:gd name="connsiteY35" fmla="*/ 2427036 h 3227367"/>
                <a:gd name="connsiteX36" fmla="*/ 6160327 w 6170437"/>
                <a:gd name="connsiteY36" fmla="*/ 2088637 h 3227367"/>
                <a:gd name="connsiteX37" fmla="*/ 6166077 w 6170437"/>
                <a:gd name="connsiteY37" fmla="*/ 382680 h 3227367"/>
                <a:gd name="connsiteX38" fmla="*/ 5661552 w 6170437"/>
                <a:gd name="connsiteY38" fmla="*/ 18 h 3227367"/>
                <a:gd name="connsiteX0" fmla="*/ 5349519 w 6170437"/>
                <a:gd name="connsiteY0" fmla="*/ 429432 h 3227367"/>
                <a:gd name="connsiteX1" fmla="*/ 5377865 w 6170437"/>
                <a:gd name="connsiteY1" fmla="*/ 1076515 h 3227367"/>
                <a:gd name="connsiteX2" fmla="*/ 5279312 w 6170437"/>
                <a:gd name="connsiteY2" fmla="*/ 1297083 h 3227367"/>
                <a:gd name="connsiteX3" fmla="*/ 5180757 w 6170437"/>
                <a:gd name="connsiteY3" fmla="*/ 1090769 h 3227367"/>
                <a:gd name="connsiteX4" fmla="*/ 5205302 w 6170437"/>
                <a:gd name="connsiteY4" fmla="*/ 441705 h 3227367"/>
                <a:gd name="connsiteX5" fmla="*/ 5349519 w 6170437"/>
                <a:gd name="connsiteY5" fmla="*/ 429432 h 3227367"/>
                <a:gd name="connsiteX6" fmla="*/ 830467 w 6170437"/>
                <a:gd name="connsiteY6" fmla="*/ 425340 h 3227367"/>
                <a:gd name="connsiteX7" fmla="*/ 974684 w 6170437"/>
                <a:gd name="connsiteY7" fmla="*/ 437613 h 3227367"/>
                <a:gd name="connsiteX8" fmla="*/ 999229 w 6170437"/>
                <a:gd name="connsiteY8" fmla="*/ 1086677 h 3227367"/>
                <a:gd name="connsiteX9" fmla="*/ 900674 w 6170437"/>
                <a:gd name="connsiteY9" fmla="*/ 1292991 h 3227367"/>
                <a:gd name="connsiteX10" fmla="*/ 802121 w 6170437"/>
                <a:gd name="connsiteY10" fmla="*/ 1072423 h 3227367"/>
                <a:gd name="connsiteX11" fmla="*/ 830467 w 6170437"/>
                <a:gd name="connsiteY11" fmla="*/ 425340 h 3227367"/>
                <a:gd name="connsiteX12" fmla="*/ 5421189 w 6170437"/>
                <a:gd name="connsiteY12" fmla="*/ 177096 h 3227367"/>
                <a:gd name="connsiteX13" fmla="*/ 5274263 w 6170437"/>
                <a:gd name="connsiteY13" fmla="*/ 437547 h 3227367"/>
                <a:gd name="connsiteX14" fmla="*/ 5140867 w 6170437"/>
                <a:gd name="connsiteY14" fmla="*/ 226914 h 3227367"/>
                <a:gd name="connsiteX15" fmla="*/ 5421189 w 6170437"/>
                <a:gd name="connsiteY15" fmla="*/ 177096 h 3227367"/>
                <a:gd name="connsiteX16" fmla="*/ 762532 w 6170437"/>
                <a:gd name="connsiteY16" fmla="*/ 173004 h 3227367"/>
                <a:gd name="connsiteX17" fmla="*/ 1042854 w 6170437"/>
                <a:gd name="connsiteY17" fmla="*/ 222822 h 3227367"/>
                <a:gd name="connsiteX18" fmla="*/ 909458 w 6170437"/>
                <a:gd name="connsiteY18" fmla="*/ 433455 h 3227367"/>
                <a:gd name="connsiteX19" fmla="*/ 762532 w 6170437"/>
                <a:gd name="connsiteY19" fmla="*/ 173004 h 3227367"/>
                <a:gd name="connsiteX20" fmla="*/ 5661552 w 6170437"/>
                <a:gd name="connsiteY20" fmla="*/ 18 h 3227367"/>
                <a:gd name="connsiteX21" fmla="*/ 4953351 w 6170437"/>
                <a:gd name="connsiteY21" fmla="*/ 161841 h 3227367"/>
                <a:gd name="connsiteX22" fmla="*/ 4711163 w 6170437"/>
                <a:gd name="connsiteY22" fmla="*/ 513308 h 3227367"/>
                <a:gd name="connsiteX23" fmla="*/ 4705039 w 6170437"/>
                <a:gd name="connsiteY23" fmla="*/ 1577999 h 3227367"/>
                <a:gd name="connsiteX24" fmla="*/ 5695574 w 6170437"/>
                <a:gd name="connsiteY24" fmla="*/ 1948121 h 3227367"/>
                <a:gd name="connsiteX25" fmla="*/ 3031991 w 6170437"/>
                <a:gd name="connsiteY25" fmla="*/ 2791269 h 3227367"/>
                <a:gd name="connsiteX26" fmla="*/ 514621 w 6170437"/>
                <a:gd name="connsiteY26" fmla="*/ 1928449 h 3227367"/>
                <a:gd name="connsiteX27" fmla="*/ 1465977 w 6170437"/>
                <a:gd name="connsiteY27" fmla="*/ 1565811 h 3227367"/>
                <a:gd name="connsiteX28" fmla="*/ 1470190 w 6170437"/>
                <a:gd name="connsiteY28" fmla="*/ 648043 h 3227367"/>
                <a:gd name="connsiteX29" fmla="*/ 1190320 w 6170437"/>
                <a:gd name="connsiteY29" fmla="*/ 144298 h 3227367"/>
                <a:gd name="connsiteX30" fmla="*/ 474631 w 6170437"/>
                <a:gd name="connsiteY30" fmla="*/ 12554 h 3227367"/>
                <a:gd name="connsiteX31" fmla="*/ 4755 w 6170437"/>
                <a:gd name="connsiteY31" fmla="*/ 648043 h 3227367"/>
                <a:gd name="connsiteX32" fmla="*/ 12 w 6170437"/>
                <a:gd name="connsiteY32" fmla="*/ 2082142 h 3227367"/>
                <a:gd name="connsiteX33" fmla="*/ 13266 w 6170437"/>
                <a:gd name="connsiteY33" fmla="*/ 2410180 h 3227367"/>
                <a:gd name="connsiteX34" fmla="*/ 3089515 w 6170437"/>
                <a:gd name="connsiteY34" fmla="*/ 3227348 h 3227367"/>
                <a:gd name="connsiteX35" fmla="*/ 6153122 w 6170437"/>
                <a:gd name="connsiteY35" fmla="*/ 2427036 h 3227367"/>
                <a:gd name="connsiteX36" fmla="*/ 6160327 w 6170437"/>
                <a:gd name="connsiteY36" fmla="*/ 2088637 h 3227367"/>
                <a:gd name="connsiteX37" fmla="*/ 6166077 w 6170437"/>
                <a:gd name="connsiteY37" fmla="*/ 382680 h 3227367"/>
                <a:gd name="connsiteX38" fmla="*/ 5661552 w 6170437"/>
                <a:gd name="connsiteY38" fmla="*/ 18 h 3227367"/>
                <a:gd name="connsiteX0" fmla="*/ 5349519 w 6170437"/>
                <a:gd name="connsiteY0" fmla="*/ 429432 h 3227367"/>
                <a:gd name="connsiteX1" fmla="*/ 5377865 w 6170437"/>
                <a:gd name="connsiteY1" fmla="*/ 1076515 h 3227367"/>
                <a:gd name="connsiteX2" fmla="*/ 5279312 w 6170437"/>
                <a:gd name="connsiteY2" fmla="*/ 1297083 h 3227367"/>
                <a:gd name="connsiteX3" fmla="*/ 5180757 w 6170437"/>
                <a:gd name="connsiteY3" fmla="*/ 1090769 h 3227367"/>
                <a:gd name="connsiteX4" fmla="*/ 5205302 w 6170437"/>
                <a:gd name="connsiteY4" fmla="*/ 441705 h 3227367"/>
                <a:gd name="connsiteX5" fmla="*/ 5349519 w 6170437"/>
                <a:gd name="connsiteY5" fmla="*/ 429432 h 3227367"/>
                <a:gd name="connsiteX6" fmla="*/ 830467 w 6170437"/>
                <a:gd name="connsiteY6" fmla="*/ 425340 h 3227367"/>
                <a:gd name="connsiteX7" fmla="*/ 974684 w 6170437"/>
                <a:gd name="connsiteY7" fmla="*/ 437613 h 3227367"/>
                <a:gd name="connsiteX8" fmla="*/ 999229 w 6170437"/>
                <a:gd name="connsiteY8" fmla="*/ 1086677 h 3227367"/>
                <a:gd name="connsiteX9" fmla="*/ 900674 w 6170437"/>
                <a:gd name="connsiteY9" fmla="*/ 1292991 h 3227367"/>
                <a:gd name="connsiteX10" fmla="*/ 802121 w 6170437"/>
                <a:gd name="connsiteY10" fmla="*/ 1072423 h 3227367"/>
                <a:gd name="connsiteX11" fmla="*/ 830467 w 6170437"/>
                <a:gd name="connsiteY11" fmla="*/ 425340 h 3227367"/>
                <a:gd name="connsiteX12" fmla="*/ 5421189 w 6170437"/>
                <a:gd name="connsiteY12" fmla="*/ 177096 h 3227367"/>
                <a:gd name="connsiteX13" fmla="*/ 5274263 w 6170437"/>
                <a:gd name="connsiteY13" fmla="*/ 437547 h 3227367"/>
                <a:gd name="connsiteX14" fmla="*/ 5140867 w 6170437"/>
                <a:gd name="connsiteY14" fmla="*/ 226914 h 3227367"/>
                <a:gd name="connsiteX15" fmla="*/ 5421189 w 6170437"/>
                <a:gd name="connsiteY15" fmla="*/ 177096 h 3227367"/>
                <a:gd name="connsiteX16" fmla="*/ 762532 w 6170437"/>
                <a:gd name="connsiteY16" fmla="*/ 173004 h 3227367"/>
                <a:gd name="connsiteX17" fmla="*/ 1042854 w 6170437"/>
                <a:gd name="connsiteY17" fmla="*/ 222822 h 3227367"/>
                <a:gd name="connsiteX18" fmla="*/ 909458 w 6170437"/>
                <a:gd name="connsiteY18" fmla="*/ 433455 h 3227367"/>
                <a:gd name="connsiteX19" fmla="*/ 762532 w 6170437"/>
                <a:gd name="connsiteY19" fmla="*/ 173004 h 3227367"/>
                <a:gd name="connsiteX20" fmla="*/ 5661552 w 6170437"/>
                <a:gd name="connsiteY20" fmla="*/ 18 h 3227367"/>
                <a:gd name="connsiteX21" fmla="*/ 4953351 w 6170437"/>
                <a:gd name="connsiteY21" fmla="*/ 161841 h 3227367"/>
                <a:gd name="connsiteX22" fmla="*/ 4711163 w 6170437"/>
                <a:gd name="connsiteY22" fmla="*/ 513308 h 3227367"/>
                <a:gd name="connsiteX23" fmla="*/ 4705039 w 6170437"/>
                <a:gd name="connsiteY23" fmla="*/ 1577999 h 3227367"/>
                <a:gd name="connsiteX24" fmla="*/ 5695574 w 6170437"/>
                <a:gd name="connsiteY24" fmla="*/ 1948121 h 3227367"/>
                <a:gd name="connsiteX25" fmla="*/ 3031991 w 6170437"/>
                <a:gd name="connsiteY25" fmla="*/ 2791269 h 3227367"/>
                <a:gd name="connsiteX26" fmla="*/ 514621 w 6170437"/>
                <a:gd name="connsiteY26" fmla="*/ 1928449 h 3227367"/>
                <a:gd name="connsiteX27" fmla="*/ 1465977 w 6170437"/>
                <a:gd name="connsiteY27" fmla="*/ 1565811 h 3227367"/>
                <a:gd name="connsiteX28" fmla="*/ 1470190 w 6170437"/>
                <a:gd name="connsiteY28" fmla="*/ 648043 h 3227367"/>
                <a:gd name="connsiteX29" fmla="*/ 1190320 w 6170437"/>
                <a:gd name="connsiteY29" fmla="*/ 144298 h 3227367"/>
                <a:gd name="connsiteX30" fmla="*/ 474631 w 6170437"/>
                <a:gd name="connsiteY30" fmla="*/ 12554 h 3227367"/>
                <a:gd name="connsiteX31" fmla="*/ 4755 w 6170437"/>
                <a:gd name="connsiteY31" fmla="*/ 648043 h 3227367"/>
                <a:gd name="connsiteX32" fmla="*/ 12 w 6170437"/>
                <a:gd name="connsiteY32" fmla="*/ 2082142 h 3227367"/>
                <a:gd name="connsiteX33" fmla="*/ 13266 w 6170437"/>
                <a:gd name="connsiteY33" fmla="*/ 2410180 h 3227367"/>
                <a:gd name="connsiteX34" fmla="*/ 3089515 w 6170437"/>
                <a:gd name="connsiteY34" fmla="*/ 3227348 h 3227367"/>
                <a:gd name="connsiteX35" fmla="*/ 6153122 w 6170437"/>
                <a:gd name="connsiteY35" fmla="*/ 2427036 h 3227367"/>
                <a:gd name="connsiteX36" fmla="*/ 6160327 w 6170437"/>
                <a:gd name="connsiteY36" fmla="*/ 2088637 h 3227367"/>
                <a:gd name="connsiteX37" fmla="*/ 6166077 w 6170437"/>
                <a:gd name="connsiteY37" fmla="*/ 382680 h 3227367"/>
                <a:gd name="connsiteX38" fmla="*/ 5661552 w 6170437"/>
                <a:gd name="connsiteY38" fmla="*/ 18 h 3227367"/>
                <a:gd name="connsiteX0" fmla="*/ 5349519 w 6170437"/>
                <a:gd name="connsiteY0" fmla="*/ 429432 h 3227367"/>
                <a:gd name="connsiteX1" fmla="*/ 5377865 w 6170437"/>
                <a:gd name="connsiteY1" fmla="*/ 1076515 h 3227367"/>
                <a:gd name="connsiteX2" fmla="*/ 5279312 w 6170437"/>
                <a:gd name="connsiteY2" fmla="*/ 1297083 h 3227367"/>
                <a:gd name="connsiteX3" fmla="*/ 5180757 w 6170437"/>
                <a:gd name="connsiteY3" fmla="*/ 1090769 h 3227367"/>
                <a:gd name="connsiteX4" fmla="*/ 5205302 w 6170437"/>
                <a:gd name="connsiteY4" fmla="*/ 441705 h 3227367"/>
                <a:gd name="connsiteX5" fmla="*/ 5349519 w 6170437"/>
                <a:gd name="connsiteY5" fmla="*/ 429432 h 3227367"/>
                <a:gd name="connsiteX6" fmla="*/ 830467 w 6170437"/>
                <a:gd name="connsiteY6" fmla="*/ 425340 h 3227367"/>
                <a:gd name="connsiteX7" fmla="*/ 974684 w 6170437"/>
                <a:gd name="connsiteY7" fmla="*/ 437613 h 3227367"/>
                <a:gd name="connsiteX8" fmla="*/ 999229 w 6170437"/>
                <a:gd name="connsiteY8" fmla="*/ 1086677 h 3227367"/>
                <a:gd name="connsiteX9" fmla="*/ 900674 w 6170437"/>
                <a:gd name="connsiteY9" fmla="*/ 1292991 h 3227367"/>
                <a:gd name="connsiteX10" fmla="*/ 802121 w 6170437"/>
                <a:gd name="connsiteY10" fmla="*/ 1072423 h 3227367"/>
                <a:gd name="connsiteX11" fmla="*/ 830467 w 6170437"/>
                <a:gd name="connsiteY11" fmla="*/ 425340 h 3227367"/>
                <a:gd name="connsiteX12" fmla="*/ 5421189 w 6170437"/>
                <a:gd name="connsiteY12" fmla="*/ 177096 h 3227367"/>
                <a:gd name="connsiteX13" fmla="*/ 5274263 w 6170437"/>
                <a:gd name="connsiteY13" fmla="*/ 437547 h 3227367"/>
                <a:gd name="connsiteX14" fmla="*/ 5140867 w 6170437"/>
                <a:gd name="connsiteY14" fmla="*/ 226914 h 3227367"/>
                <a:gd name="connsiteX15" fmla="*/ 5421189 w 6170437"/>
                <a:gd name="connsiteY15" fmla="*/ 177096 h 3227367"/>
                <a:gd name="connsiteX16" fmla="*/ 762532 w 6170437"/>
                <a:gd name="connsiteY16" fmla="*/ 173004 h 3227367"/>
                <a:gd name="connsiteX17" fmla="*/ 1042854 w 6170437"/>
                <a:gd name="connsiteY17" fmla="*/ 222822 h 3227367"/>
                <a:gd name="connsiteX18" fmla="*/ 909458 w 6170437"/>
                <a:gd name="connsiteY18" fmla="*/ 433455 h 3227367"/>
                <a:gd name="connsiteX19" fmla="*/ 762532 w 6170437"/>
                <a:gd name="connsiteY19" fmla="*/ 173004 h 3227367"/>
                <a:gd name="connsiteX20" fmla="*/ 5661552 w 6170437"/>
                <a:gd name="connsiteY20" fmla="*/ 18 h 3227367"/>
                <a:gd name="connsiteX21" fmla="*/ 4953351 w 6170437"/>
                <a:gd name="connsiteY21" fmla="*/ 161841 h 3227367"/>
                <a:gd name="connsiteX22" fmla="*/ 4711163 w 6170437"/>
                <a:gd name="connsiteY22" fmla="*/ 513308 h 3227367"/>
                <a:gd name="connsiteX23" fmla="*/ 4705039 w 6170437"/>
                <a:gd name="connsiteY23" fmla="*/ 1577999 h 3227367"/>
                <a:gd name="connsiteX24" fmla="*/ 5695574 w 6170437"/>
                <a:gd name="connsiteY24" fmla="*/ 1948121 h 3227367"/>
                <a:gd name="connsiteX25" fmla="*/ 3031991 w 6170437"/>
                <a:gd name="connsiteY25" fmla="*/ 2791269 h 3227367"/>
                <a:gd name="connsiteX26" fmla="*/ 514621 w 6170437"/>
                <a:gd name="connsiteY26" fmla="*/ 1928449 h 3227367"/>
                <a:gd name="connsiteX27" fmla="*/ 1465977 w 6170437"/>
                <a:gd name="connsiteY27" fmla="*/ 1565811 h 3227367"/>
                <a:gd name="connsiteX28" fmla="*/ 1470190 w 6170437"/>
                <a:gd name="connsiteY28" fmla="*/ 648043 h 3227367"/>
                <a:gd name="connsiteX29" fmla="*/ 1190320 w 6170437"/>
                <a:gd name="connsiteY29" fmla="*/ 144298 h 3227367"/>
                <a:gd name="connsiteX30" fmla="*/ 474631 w 6170437"/>
                <a:gd name="connsiteY30" fmla="*/ 12554 h 3227367"/>
                <a:gd name="connsiteX31" fmla="*/ 4755 w 6170437"/>
                <a:gd name="connsiteY31" fmla="*/ 648043 h 3227367"/>
                <a:gd name="connsiteX32" fmla="*/ 12 w 6170437"/>
                <a:gd name="connsiteY32" fmla="*/ 2082142 h 3227367"/>
                <a:gd name="connsiteX33" fmla="*/ 13266 w 6170437"/>
                <a:gd name="connsiteY33" fmla="*/ 2410180 h 3227367"/>
                <a:gd name="connsiteX34" fmla="*/ 3089515 w 6170437"/>
                <a:gd name="connsiteY34" fmla="*/ 3227348 h 3227367"/>
                <a:gd name="connsiteX35" fmla="*/ 6153122 w 6170437"/>
                <a:gd name="connsiteY35" fmla="*/ 2427036 h 3227367"/>
                <a:gd name="connsiteX36" fmla="*/ 6160327 w 6170437"/>
                <a:gd name="connsiteY36" fmla="*/ 2088637 h 3227367"/>
                <a:gd name="connsiteX37" fmla="*/ 6166077 w 6170437"/>
                <a:gd name="connsiteY37" fmla="*/ 382680 h 3227367"/>
                <a:gd name="connsiteX38" fmla="*/ 5661552 w 6170437"/>
                <a:gd name="connsiteY38" fmla="*/ 18 h 3227367"/>
                <a:gd name="connsiteX0" fmla="*/ 5350557 w 6171475"/>
                <a:gd name="connsiteY0" fmla="*/ 429432 h 3227367"/>
                <a:gd name="connsiteX1" fmla="*/ 5378903 w 6171475"/>
                <a:gd name="connsiteY1" fmla="*/ 1076515 h 3227367"/>
                <a:gd name="connsiteX2" fmla="*/ 5280350 w 6171475"/>
                <a:gd name="connsiteY2" fmla="*/ 1297083 h 3227367"/>
                <a:gd name="connsiteX3" fmla="*/ 5181795 w 6171475"/>
                <a:gd name="connsiteY3" fmla="*/ 1090769 h 3227367"/>
                <a:gd name="connsiteX4" fmla="*/ 5206340 w 6171475"/>
                <a:gd name="connsiteY4" fmla="*/ 441705 h 3227367"/>
                <a:gd name="connsiteX5" fmla="*/ 5350557 w 6171475"/>
                <a:gd name="connsiteY5" fmla="*/ 429432 h 3227367"/>
                <a:gd name="connsiteX6" fmla="*/ 831505 w 6171475"/>
                <a:gd name="connsiteY6" fmla="*/ 425340 h 3227367"/>
                <a:gd name="connsiteX7" fmla="*/ 975722 w 6171475"/>
                <a:gd name="connsiteY7" fmla="*/ 437613 h 3227367"/>
                <a:gd name="connsiteX8" fmla="*/ 1000267 w 6171475"/>
                <a:gd name="connsiteY8" fmla="*/ 1086677 h 3227367"/>
                <a:gd name="connsiteX9" fmla="*/ 901712 w 6171475"/>
                <a:gd name="connsiteY9" fmla="*/ 1292991 h 3227367"/>
                <a:gd name="connsiteX10" fmla="*/ 803159 w 6171475"/>
                <a:gd name="connsiteY10" fmla="*/ 1072423 h 3227367"/>
                <a:gd name="connsiteX11" fmla="*/ 831505 w 6171475"/>
                <a:gd name="connsiteY11" fmla="*/ 425340 h 3227367"/>
                <a:gd name="connsiteX12" fmla="*/ 5422227 w 6171475"/>
                <a:gd name="connsiteY12" fmla="*/ 177096 h 3227367"/>
                <a:gd name="connsiteX13" fmla="*/ 5275301 w 6171475"/>
                <a:gd name="connsiteY13" fmla="*/ 437547 h 3227367"/>
                <a:gd name="connsiteX14" fmla="*/ 5141905 w 6171475"/>
                <a:gd name="connsiteY14" fmla="*/ 226914 h 3227367"/>
                <a:gd name="connsiteX15" fmla="*/ 5422227 w 6171475"/>
                <a:gd name="connsiteY15" fmla="*/ 177096 h 3227367"/>
                <a:gd name="connsiteX16" fmla="*/ 763570 w 6171475"/>
                <a:gd name="connsiteY16" fmla="*/ 173004 h 3227367"/>
                <a:gd name="connsiteX17" fmla="*/ 1043892 w 6171475"/>
                <a:gd name="connsiteY17" fmla="*/ 222822 h 3227367"/>
                <a:gd name="connsiteX18" fmla="*/ 910496 w 6171475"/>
                <a:gd name="connsiteY18" fmla="*/ 433455 h 3227367"/>
                <a:gd name="connsiteX19" fmla="*/ 763570 w 6171475"/>
                <a:gd name="connsiteY19" fmla="*/ 173004 h 3227367"/>
                <a:gd name="connsiteX20" fmla="*/ 5662590 w 6171475"/>
                <a:gd name="connsiteY20" fmla="*/ 18 h 3227367"/>
                <a:gd name="connsiteX21" fmla="*/ 4954389 w 6171475"/>
                <a:gd name="connsiteY21" fmla="*/ 161841 h 3227367"/>
                <a:gd name="connsiteX22" fmla="*/ 4712201 w 6171475"/>
                <a:gd name="connsiteY22" fmla="*/ 513308 h 3227367"/>
                <a:gd name="connsiteX23" fmla="*/ 4706077 w 6171475"/>
                <a:gd name="connsiteY23" fmla="*/ 1577999 h 3227367"/>
                <a:gd name="connsiteX24" fmla="*/ 5696612 w 6171475"/>
                <a:gd name="connsiteY24" fmla="*/ 1948121 h 3227367"/>
                <a:gd name="connsiteX25" fmla="*/ 3033029 w 6171475"/>
                <a:gd name="connsiteY25" fmla="*/ 2791269 h 3227367"/>
                <a:gd name="connsiteX26" fmla="*/ 515659 w 6171475"/>
                <a:gd name="connsiteY26" fmla="*/ 1928449 h 3227367"/>
                <a:gd name="connsiteX27" fmla="*/ 1467015 w 6171475"/>
                <a:gd name="connsiteY27" fmla="*/ 1565811 h 3227367"/>
                <a:gd name="connsiteX28" fmla="*/ 1471228 w 6171475"/>
                <a:gd name="connsiteY28" fmla="*/ 648043 h 3227367"/>
                <a:gd name="connsiteX29" fmla="*/ 1191358 w 6171475"/>
                <a:gd name="connsiteY29" fmla="*/ 144298 h 3227367"/>
                <a:gd name="connsiteX30" fmla="*/ 475669 w 6171475"/>
                <a:gd name="connsiteY30" fmla="*/ 12554 h 3227367"/>
                <a:gd name="connsiteX31" fmla="*/ 5793 w 6171475"/>
                <a:gd name="connsiteY31" fmla="*/ 648043 h 3227367"/>
                <a:gd name="connsiteX32" fmla="*/ 1050 w 6171475"/>
                <a:gd name="connsiteY32" fmla="*/ 2082142 h 3227367"/>
                <a:gd name="connsiteX33" fmla="*/ 14304 w 6171475"/>
                <a:gd name="connsiteY33" fmla="*/ 2410180 h 3227367"/>
                <a:gd name="connsiteX34" fmla="*/ 3090553 w 6171475"/>
                <a:gd name="connsiteY34" fmla="*/ 3227348 h 3227367"/>
                <a:gd name="connsiteX35" fmla="*/ 6154160 w 6171475"/>
                <a:gd name="connsiteY35" fmla="*/ 2427036 h 3227367"/>
                <a:gd name="connsiteX36" fmla="*/ 6161365 w 6171475"/>
                <a:gd name="connsiteY36" fmla="*/ 2088637 h 3227367"/>
                <a:gd name="connsiteX37" fmla="*/ 6167115 w 6171475"/>
                <a:gd name="connsiteY37" fmla="*/ 382680 h 3227367"/>
                <a:gd name="connsiteX38" fmla="*/ 5662590 w 6171475"/>
                <a:gd name="connsiteY38" fmla="*/ 18 h 322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71475" h="3227367">
                  <a:moveTo>
                    <a:pt x="5350557" y="429432"/>
                  </a:moveTo>
                  <a:cubicBezTo>
                    <a:pt x="5363855" y="635020"/>
                    <a:pt x="5367583" y="856310"/>
                    <a:pt x="5378903" y="1076515"/>
                  </a:cubicBezTo>
                  <a:lnTo>
                    <a:pt x="5280350" y="1297083"/>
                  </a:lnTo>
                  <a:cubicBezTo>
                    <a:pt x="5242506" y="1241340"/>
                    <a:pt x="5215548" y="1153672"/>
                    <a:pt x="5181795" y="1090769"/>
                  </a:cubicBezTo>
                  <a:cubicBezTo>
                    <a:pt x="5182817" y="871884"/>
                    <a:pt x="5202249" y="657521"/>
                    <a:pt x="5206340" y="441705"/>
                  </a:cubicBezTo>
                  <a:cubicBezTo>
                    <a:pt x="5237025" y="487733"/>
                    <a:pt x="5283052" y="533758"/>
                    <a:pt x="5350557" y="429432"/>
                  </a:cubicBezTo>
                  <a:close/>
                  <a:moveTo>
                    <a:pt x="831505" y="425340"/>
                  </a:moveTo>
                  <a:cubicBezTo>
                    <a:pt x="899010" y="529666"/>
                    <a:pt x="945037" y="483641"/>
                    <a:pt x="975722" y="437613"/>
                  </a:cubicBezTo>
                  <a:cubicBezTo>
                    <a:pt x="979813" y="653429"/>
                    <a:pt x="999245" y="867792"/>
                    <a:pt x="1000267" y="1086677"/>
                  </a:cubicBezTo>
                  <a:cubicBezTo>
                    <a:pt x="966514" y="1149580"/>
                    <a:pt x="939556" y="1237248"/>
                    <a:pt x="901712" y="1292991"/>
                  </a:cubicBezTo>
                  <a:lnTo>
                    <a:pt x="803159" y="1072423"/>
                  </a:lnTo>
                  <a:cubicBezTo>
                    <a:pt x="814479" y="852218"/>
                    <a:pt x="818207" y="630928"/>
                    <a:pt x="831505" y="425340"/>
                  </a:cubicBezTo>
                  <a:close/>
                  <a:moveTo>
                    <a:pt x="5422227" y="177096"/>
                  </a:moveTo>
                  <a:cubicBezTo>
                    <a:pt x="5428258" y="215998"/>
                    <a:pt x="5342148" y="408939"/>
                    <a:pt x="5275301" y="437547"/>
                  </a:cubicBezTo>
                  <a:cubicBezTo>
                    <a:pt x="5203192" y="427830"/>
                    <a:pt x="5154230" y="304929"/>
                    <a:pt x="5141905" y="226914"/>
                  </a:cubicBezTo>
                  <a:cubicBezTo>
                    <a:pt x="5263191" y="242917"/>
                    <a:pt x="5259598" y="274626"/>
                    <a:pt x="5422227" y="177096"/>
                  </a:cubicBezTo>
                  <a:close/>
                  <a:moveTo>
                    <a:pt x="763570" y="173004"/>
                  </a:moveTo>
                  <a:cubicBezTo>
                    <a:pt x="926199" y="270534"/>
                    <a:pt x="922606" y="238825"/>
                    <a:pt x="1043892" y="222822"/>
                  </a:cubicBezTo>
                  <a:cubicBezTo>
                    <a:pt x="1031567" y="300837"/>
                    <a:pt x="982605" y="423738"/>
                    <a:pt x="910496" y="433455"/>
                  </a:cubicBezTo>
                  <a:cubicBezTo>
                    <a:pt x="843649" y="404847"/>
                    <a:pt x="757539" y="211906"/>
                    <a:pt x="763570" y="173004"/>
                  </a:cubicBezTo>
                  <a:close/>
                  <a:moveTo>
                    <a:pt x="5662590" y="18"/>
                  </a:moveTo>
                  <a:cubicBezTo>
                    <a:pt x="5452041" y="1137"/>
                    <a:pt x="5159139" y="105789"/>
                    <a:pt x="4954389" y="161841"/>
                  </a:cubicBezTo>
                  <a:cubicBezTo>
                    <a:pt x="4791778" y="226320"/>
                    <a:pt x="4714960" y="258320"/>
                    <a:pt x="4712201" y="513308"/>
                  </a:cubicBezTo>
                  <a:cubicBezTo>
                    <a:pt x="4708243" y="1078002"/>
                    <a:pt x="4710034" y="1274562"/>
                    <a:pt x="4706077" y="1577999"/>
                  </a:cubicBezTo>
                  <a:cubicBezTo>
                    <a:pt x="5012896" y="1651063"/>
                    <a:pt x="5524635" y="1699992"/>
                    <a:pt x="5696612" y="1948121"/>
                  </a:cubicBezTo>
                  <a:cubicBezTo>
                    <a:pt x="5950308" y="2592404"/>
                    <a:pt x="4018916" y="2784176"/>
                    <a:pt x="3033029" y="2791269"/>
                  </a:cubicBezTo>
                  <a:cubicBezTo>
                    <a:pt x="1912056" y="2749630"/>
                    <a:pt x="138804" y="2514785"/>
                    <a:pt x="515659" y="1928449"/>
                  </a:cubicBezTo>
                  <a:cubicBezTo>
                    <a:pt x="640346" y="1688178"/>
                    <a:pt x="1127422" y="1683881"/>
                    <a:pt x="1467015" y="1565811"/>
                  </a:cubicBezTo>
                  <a:cubicBezTo>
                    <a:pt x="1468419" y="1259888"/>
                    <a:pt x="1469824" y="953966"/>
                    <a:pt x="1471228" y="648043"/>
                  </a:cubicBezTo>
                  <a:cubicBezTo>
                    <a:pt x="1471228" y="364290"/>
                    <a:pt x="1410270" y="191801"/>
                    <a:pt x="1191358" y="144298"/>
                  </a:cubicBezTo>
                  <a:cubicBezTo>
                    <a:pt x="929044" y="100927"/>
                    <a:pt x="761734" y="12553"/>
                    <a:pt x="475669" y="12554"/>
                  </a:cubicBezTo>
                  <a:cubicBezTo>
                    <a:pt x="-52001" y="12554"/>
                    <a:pt x="5793" y="369832"/>
                    <a:pt x="5793" y="648043"/>
                  </a:cubicBezTo>
                  <a:lnTo>
                    <a:pt x="1050" y="2082142"/>
                  </a:lnTo>
                  <a:cubicBezTo>
                    <a:pt x="747" y="2139742"/>
                    <a:pt x="-5072" y="2309248"/>
                    <a:pt x="14304" y="2410180"/>
                  </a:cubicBezTo>
                  <a:cubicBezTo>
                    <a:pt x="105346" y="2945253"/>
                    <a:pt x="2067244" y="3224539"/>
                    <a:pt x="3090553" y="3227348"/>
                  </a:cubicBezTo>
                  <a:cubicBezTo>
                    <a:pt x="4113862" y="3230157"/>
                    <a:pt x="6178526" y="2928455"/>
                    <a:pt x="6154160" y="2427036"/>
                  </a:cubicBezTo>
                  <a:cubicBezTo>
                    <a:pt x="6164517" y="2245678"/>
                    <a:pt x="6160611" y="2409698"/>
                    <a:pt x="6161365" y="2088637"/>
                  </a:cubicBezTo>
                  <a:cubicBezTo>
                    <a:pt x="6162119" y="1767576"/>
                    <a:pt x="6179315" y="717364"/>
                    <a:pt x="6167115" y="382680"/>
                  </a:cubicBezTo>
                  <a:cubicBezTo>
                    <a:pt x="6154915" y="47996"/>
                    <a:pt x="5868032" y="-1074"/>
                    <a:pt x="5662590" y="1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grpSp>
        <p:nvGrpSpPr>
          <p:cNvPr id="134" name="Group 133"/>
          <p:cNvGrpSpPr/>
          <p:nvPr/>
        </p:nvGrpSpPr>
        <p:grpSpPr>
          <a:xfrm>
            <a:off x="842836" y="1644876"/>
            <a:ext cx="459851" cy="459851"/>
            <a:chOff x="2070102" y="257177"/>
            <a:chExt cx="5092698" cy="5092698"/>
          </a:xfrm>
          <a:solidFill>
            <a:schemeClr val="accent1">
              <a:lumMod val="75000"/>
            </a:schemeClr>
          </a:solidFill>
          <a:effectLst/>
        </p:grpSpPr>
        <p:sp>
          <p:nvSpPr>
            <p:cNvPr id="135" name="Freeform 1108"/>
            <p:cNvSpPr>
              <a:spLocks/>
            </p:cNvSpPr>
            <p:nvPr/>
          </p:nvSpPr>
          <p:spPr bwMode="auto">
            <a:xfrm>
              <a:off x="2070102" y="257177"/>
              <a:ext cx="5092698" cy="5092698"/>
            </a:xfrm>
            <a:custGeom>
              <a:avLst/>
              <a:gdLst>
                <a:gd name="T0" fmla="*/ 9 w 164"/>
                <a:gd name="T1" fmla="*/ 155 h 164"/>
                <a:gd name="T2" fmla="*/ 9 w 164"/>
                <a:gd name="T3" fmla="*/ 0 h 164"/>
                <a:gd name="T4" fmla="*/ 0 w 164"/>
                <a:gd name="T5" fmla="*/ 0 h 164"/>
                <a:gd name="T6" fmla="*/ 0 w 164"/>
                <a:gd name="T7" fmla="*/ 164 h 164"/>
                <a:gd name="T8" fmla="*/ 164 w 164"/>
                <a:gd name="T9" fmla="*/ 164 h 164"/>
                <a:gd name="T10" fmla="*/ 164 w 164"/>
                <a:gd name="T11" fmla="*/ 155 h 164"/>
                <a:gd name="T12" fmla="*/ 9 w 164"/>
                <a:gd name="T13" fmla="*/ 155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9" y="155"/>
                  </a:moveTo>
                  <a:lnTo>
                    <a:pt x="9" y="0"/>
                  </a:lnTo>
                  <a:lnTo>
                    <a:pt x="0" y="0"/>
                  </a:lnTo>
                  <a:lnTo>
                    <a:pt x="0" y="164"/>
                  </a:lnTo>
                  <a:lnTo>
                    <a:pt x="164" y="164"/>
                  </a:lnTo>
                  <a:lnTo>
                    <a:pt x="164" y="155"/>
                  </a:lnTo>
                  <a:lnTo>
                    <a:pt x="9" y="155"/>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6" name="Rectangle 1109"/>
            <p:cNvSpPr>
              <a:spLocks noChangeArrowheads="1"/>
            </p:cNvSpPr>
            <p:nvPr/>
          </p:nvSpPr>
          <p:spPr bwMode="auto">
            <a:xfrm>
              <a:off x="2753269" y="4169860"/>
              <a:ext cx="807379" cy="590017"/>
            </a:xfrm>
            <a:prstGeom prst="rect">
              <a:avLst/>
            </a:prstGeom>
            <a:grp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7" name="Rectangle 1110"/>
            <p:cNvSpPr>
              <a:spLocks noChangeArrowheads="1"/>
            </p:cNvSpPr>
            <p:nvPr/>
          </p:nvSpPr>
          <p:spPr bwMode="auto">
            <a:xfrm>
              <a:off x="3871178" y="3704074"/>
              <a:ext cx="838442" cy="1055803"/>
            </a:xfrm>
            <a:prstGeom prst="rect">
              <a:avLst/>
            </a:prstGeom>
            <a:grp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8" name="Rectangle 1111"/>
            <p:cNvSpPr>
              <a:spLocks noChangeArrowheads="1"/>
            </p:cNvSpPr>
            <p:nvPr/>
          </p:nvSpPr>
          <p:spPr bwMode="auto">
            <a:xfrm>
              <a:off x="4989087" y="3859329"/>
              <a:ext cx="807379" cy="900548"/>
            </a:xfrm>
            <a:prstGeom prst="rect">
              <a:avLst/>
            </a:prstGeom>
            <a:grp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39" name="Rectangle 1112"/>
            <p:cNvSpPr>
              <a:spLocks noChangeArrowheads="1"/>
            </p:cNvSpPr>
            <p:nvPr/>
          </p:nvSpPr>
          <p:spPr bwMode="auto">
            <a:xfrm>
              <a:off x="6044891" y="3145119"/>
              <a:ext cx="838442" cy="1614758"/>
            </a:xfrm>
            <a:prstGeom prst="rect">
              <a:avLst/>
            </a:prstGeom>
            <a:grpFill/>
            <a:ln w="0">
              <a:noFill/>
              <a:prstDash val="solid"/>
              <a:miter lim="800000"/>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40" name="Freeform 1113"/>
            <p:cNvSpPr>
              <a:spLocks/>
            </p:cNvSpPr>
            <p:nvPr/>
          </p:nvSpPr>
          <p:spPr bwMode="auto">
            <a:xfrm>
              <a:off x="2753269" y="350346"/>
              <a:ext cx="4285319" cy="2918985"/>
            </a:xfrm>
            <a:custGeom>
              <a:avLst/>
              <a:gdLst>
                <a:gd name="T0" fmla="*/ 138 w 138"/>
                <a:gd name="T1" fmla="*/ 0 h 94"/>
                <a:gd name="T2" fmla="*/ 114 w 138"/>
                <a:gd name="T3" fmla="*/ 2 h 94"/>
                <a:gd name="T4" fmla="*/ 120 w 138"/>
                <a:gd name="T5" fmla="*/ 9 h 94"/>
                <a:gd name="T6" fmla="*/ 74 w 138"/>
                <a:gd name="T7" fmla="*/ 49 h 94"/>
                <a:gd name="T8" fmla="*/ 50 w 138"/>
                <a:gd name="T9" fmla="*/ 37 h 94"/>
                <a:gd name="T10" fmla="*/ 0 w 138"/>
                <a:gd name="T11" fmla="*/ 79 h 94"/>
                <a:gd name="T12" fmla="*/ 0 w 138"/>
                <a:gd name="T13" fmla="*/ 94 h 94"/>
                <a:gd name="T14" fmla="*/ 52 w 138"/>
                <a:gd name="T15" fmla="*/ 51 h 94"/>
                <a:gd name="T16" fmla="*/ 76 w 138"/>
                <a:gd name="T17" fmla="*/ 62 h 94"/>
                <a:gd name="T18" fmla="*/ 128 w 138"/>
                <a:gd name="T19" fmla="*/ 18 h 94"/>
                <a:gd name="T20" fmla="*/ 134 w 138"/>
                <a:gd name="T21" fmla="*/ 24 h 94"/>
                <a:gd name="T22" fmla="*/ 138 w 138"/>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94">
                  <a:moveTo>
                    <a:pt x="138" y="0"/>
                  </a:moveTo>
                  <a:lnTo>
                    <a:pt x="114" y="2"/>
                  </a:lnTo>
                  <a:lnTo>
                    <a:pt x="120" y="9"/>
                  </a:lnTo>
                  <a:lnTo>
                    <a:pt x="74" y="49"/>
                  </a:lnTo>
                  <a:lnTo>
                    <a:pt x="50" y="37"/>
                  </a:lnTo>
                  <a:lnTo>
                    <a:pt x="0" y="79"/>
                  </a:lnTo>
                  <a:lnTo>
                    <a:pt x="0" y="94"/>
                  </a:lnTo>
                  <a:lnTo>
                    <a:pt x="52" y="51"/>
                  </a:lnTo>
                  <a:lnTo>
                    <a:pt x="76" y="62"/>
                  </a:lnTo>
                  <a:lnTo>
                    <a:pt x="128" y="18"/>
                  </a:lnTo>
                  <a:lnTo>
                    <a:pt x="134" y="24"/>
                  </a:lnTo>
                  <a:lnTo>
                    <a:pt x="13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41" name="Freeform 1114"/>
            <p:cNvSpPr>
              <a:spLocks/>
            </p:cNvSpPr>
            <p:nvPr/>
          </p:nvSpPr>
          <p:spPr bwMode="auto">
            <a:xfrm>
              <a:off x="2784332" y="893906"/>
              <a:ext cx="3850577" cy="3089655"/>
            </a:xfrm>
            <a:custGeom>
              <a:avLst/>
              <a:gdLst>
                <a:gd name="T0" fmla="*/ 0 w 124"/>
                <a:gd name="T1" fmla="*/ 94 h 99"/>
                <a:gd name="T2" fmla="*/ 27 w 124"/>
                <a:gd name="T3" fmla="*/ 64 h 99"/>
                <a:gd name="T4" fmla="*/ 28 w 124"/>
                <a:gd name="T5" fmla="*/ 63 h 99"/>
                <a:gd name="T6" fmla="*/ 29 w 124"/>
                <a:gd name="T7" fmla="*/ 63 h 99"/>
                <a:gd name="T8" fmla="*/ 58 w 124"/>
                <a:gd name="T9" fmla="*/ 74 h 99"/>
                <a:gd name="T10" fmla="*/ 70 w 124"/>
                <a:gd name="T11" fmla="*/ 70 h 99"/>
                <a:gd name="T12" fmla="*/ 82 w 124"/>
                <a:gd name="T13" fmla="*/ 1 h 99"/>
                <a:gd name="T14" fmla="*/ 83 w 124"/>
                <a:gd name="T15" fmla="*/ 0 h 99"/>
                <a:gd name="T16" fmla="*/ 83 w 124"/>
                <a:gd name="T17" fmla="*/ 0 h 99"/>
                <a:gd name="T18" fmla="*/ 84 w 124"/>
                <a:gd name="T19" fmla="*/ 0 h 99"/>
                <a:gd name="T20" fmla="*/ 84 w 124"/>
                <a:gd name="T21" fmla="*/ 0 h 99"/>
                <a:gd name="T22" fmla="*/ 85 w 124"/>
                <a:gd name="T23" fmla="*/ 1 h 99"/>
                <a:gd name="T24" fmla="*/ 99 w 124"/>
                <a:gd name="T25" fmla="*/ 45 h 99"/>
                <a:gd name="T26" fmla="*/ 123 w 124"/>
                <a:gd name="T27" fmla="*/ 37 h 99"/>
                <a:gd name="T28" fmla="*/ 124 w 124"/>
                <a:gd name="T29" fmla="*/ 40 h 99"/>
                <a:gd name="T30" fmla="*/ 99 w 124"/>
                <a:gd name="T31" fmla="*/ 49 h 99"/>
                <a:gd name="T32" fmla="*/ 98 w 124"/>
                <a:gd name="T33" fmla="*/ 49 h 99"/>
                <a:gd name="T34" fmla="*/ 97 w 124"/>
                <a:gd name="T35" fmla="*/ 48 h 99"/>
                <a:gd name="T36" fmla="*/ 84 w 124"/>
                <a:gd name="T37" fmla="*/ 4 h 99"/>
                <a:gd name="T38" fmla="*/ 72 w 124"/>
                <a:gd name="T39" fmla="*/ 72 h 99"/>
                <a:gd name="T40" fmla="*/ 72 w 124"/>
                <a:gd name="T41" fmla="*/ 72 h 99"/>
                <a:gd name="T42" fmla="*/ 71 w 124"/>
                <a:gd name="T43" fmla="*/ 73 h 99"/>
                <a:gd name="T44" fmla="*/ 58 w 124"/>
                <a:gd name="T45" fmla="*/ 77 h 99"/>
                <a:gd name="T46" fmla="*/ 57 w 124"/>
                <a:gd name="T47" fmla="*/ 77 h 99"/>
                <a:gd name="T48" fmla="*/ 29 w 124"/>
                <a:gd name="T49" fmla="*/ 67 h 99"/>
                <a:gd name="T50" fmla="*/ 0 w 124"/>
                <a:gd name="T51" fmla="*/ 99 h 99"/>
                <a:gd name="T52" fmla="*/ 0 w 124"/>
                <a:gd name="T53" fmla="*/ 94 h 99"/>
                <a:gd name="connsiteX0" fmla="*/ 0 w 10000"/>
                <a:gd name="connsiteY0" fmla="*/ 9495 h 10000"/>
                <a:gd name="connsiteX1" fmla="*/ 2177 w 10000"/>
                <a:gd name="connsiteY1" fmla="*/ 6465 h 10000"/>
                <a:gd name="connsiteX2" fmla="*/ 2339 w 10000"/>
                <a:gd name="connsiteY2" fmla="*/ 6364 h 10000"/>
                <a:gd name="connsiteX3" fmla="*/ 4677 w 10000"/>
                <a:gd name="connsiteY3" fmla="*/ 7475 h 10000"/>
                <a:gd name="connsiteX4" fmla="*/ 5645 w 10000"/>
                <a:gd name="connsiteY4" fmla="*/ 7071 h 10000"/>
                <a:gd name="connsiteX5" fmla="*/ 6613 w 10000"/>
                <a:gd name="connsiteY5" fmla="*/ 101 h 10000"/>
                <a:gd name="connsiteX6" fmla="*/ 6694 w 10000"/>
                <a:gd name="connsiteY6" fmla="*/ 0 h 10000"/>
                <a:gd name="connsiteX7" fmla="*/ 6694 w 10000"/>
                <a:gd name="connsiteY7" fmla="*/ 0 h 10000"/>
                <a:gd name="connsiteX8" fmla="*/ 6774 w 10000"/>
                <a:gd name="connsiteY8" fmla="*/ 0 h 10000"/>
                <a:gd name="connsiteX9" fmla="*/ 6774 w 10000"/>
                <a:gd name="connsiteY9" fmla="*/ 0 h 10000"/>
                <a:gd name="connsiteX10" fmla="*/ 6855 w 10000"/>
                <a:gd name="connsiteY10" fmla="*/ 101 h 10000"/>
                <a:gd name="connsiteX11" fmla="*/ 7984 w 10000"/>
                <a:gd name="connsiteY11" fmla="*/ 4545 h 10000"/>
                <a:gd name="connsiteX12" fmla="*/ 9919 w 10000"/>
                <a:gd name="connsiteY12" fmla="*/ 3737 h 10000"/>
                <a:gd name="connsiteX13" fmla="*/ 10000 w 10000"/>
                <a:gd name="connsiteY13" fmla="*/ 4040 h 10000"/>
                <a:gd name="connsiteX14" fmla="*/ 7984 w 10000"/>
                <a:gd name="connsiteY14" fmla="*/ 4949 h 10000"/>
                <a:gd name="connsiteX15" fmla="*/ 7903 w 10000"/>
                <a:gd name="connsiteY15" fmla="*/ 4949 h 10000"/>
                <a:gd name="connsiteX16" fmla="*/ 7823 w 10000"/>
                <a:gd name="connsiteY16" fmla="*/ 4848 h 10000"/>
                <a:gd name="connsiteX17" fmla="*/ 6774 w 10000"/>
                <a:gd name="connsiteY17" fmla="*/ 404 h 10000"/>
                <a:gd name="connsiteX18" fmla="*/ 5806 w 10000"/>
                <a:gd name="connsiteY18" fmla="*/ 7273 h 10000"/>
                <a:gd name="connsiteX19" fmla="*/ 5806 w 10000"/>
                <a:gd name="connsiteY19" fmla="*/ 7273 h 10000"/>
                <a:gd name="connsiteX20" fmla="*/ 5726 w 10000"/>
                <a:gd name="connsiteY20" fmla="*/ 7374 h 10000"/>
                <a:gd name="connsiteX21" fmla="*/ 4677 w 10000"/>
                <a:gd name="connsiteY21" fmla="*/ 7778 h 10000"/>
                <a:gd name="connsiteX22" fmla="*/ 4597 w 10000"/>
                <a:gd name="connsiteY22" fmla="*/ 7778 h 10000"/>
                <a:gd name="connsiteX23" fmla="*/ 2339 w 10000"/>
                <a:gd name="connsiteY23" fmla="*/ 6768 h 10000"/>
                <a:gd name="connsiteX24" fmla="*/ 0 w 10000"/>
                <a:gd name="connsiteY24" fmla="*/ 10000 h 10000"/>
                <a:gd name="connsiteX25" fmla="*/ 0 w 10000"/>
                <a:gd name="connsiteY25" fmla="*/ 9495 h 10000"/>
                <a:gd name="connsiteX0" fmla="*/ 0 w 10000"/>
                <a:gd name="connsiteY0" fmla="*/ 9495 h 10000"/>
                <a:gd name="connsiteX1" fmla="*/ 2177 w 10000"/>
                <a:gd name="connsiteY1" fmla="*/ 6465 h 10000"/>
                <a:gd name="connsiteX2" fmla="*/ 2339 w 10000"/>
                <a:gd name="connsiteY2" fmla="*/ 6364 h 10000"/>
                <a:gd name="connsiteX3" fmla="*/ 4677 w 10000"/>
                <a:gd name="connsiteY3" fmla="*/ 7475 h 10000"/>
                <a:gd name="connsiteX4" fmla="*/ 5645 w 10000"/>
                <a:gd name="connsiteY4" fmla="*/ 7071 h 10000"/>
                <a:gd name="connsiteX5" fmla="*/ 6613 w 10000"/>
                <a:gd name="connsiteY5" fmla="*/ 101 h 10000"/>
                <a:gd name="connsiteX6" fmla="*/ 6694 w 10000"/>
                <a:gd name="connsiteY6" fmla="*/ 0 h 10000"/>
                <a:gd name="connsiteX7" fmla="*/ 6694 w 10000"/>
                <a:gd name="connsiteY7" fmla="*/ 0 h 10000"/>
                <a:gd name="connsiteX8" fmla="*/ 6774 w 10000"/>
                <a:gd name="connsiteY8" fmla="*/ 0 h 10000"/>
                <a:gd name="connsiteX9" fmla="*/ 6774 w 10000"/>
                <a:gd name="connsiteY9" fmla="*/ 0 h 10000"/>
                <a:gd name="connsiteX10" fmla="*/ 6855 w 10000"/>
                <a:gd name="connsiteY10" fmla="*/ 101 h 10000"/>
                <a:gd name="connsiteX11" fmla="*/ 7984 w 10000"/>
                <a:gd name="connsiteY11" fmla="*/ 4545 h 10000"/>
                <a:gd name="connsiteX12" fmla="*/ 9919 w 10000"/>
                <a:gd name="connsiteY12" fmla="*/ 3737 h 10000"/>
                <a:gd name="connsiteX13" fmla="*/ 10000 w 10000"/>
                <a:gd name="connsiteY13" fmla="*/ 4040 h 10000"/>
                <a:gd name="connsiteX14" fmla="*/ 7984 w 10000"/>
                <a:gd name="connsiteY14" fmla="*/ 4949 h 10000"/>
                <a:gd name="connsiteX15" fmla="*/ 7903 w 10000"/>
                <a:gd name="connsiteY15" fmla="*/ 4949 h 10000"/>
                <a:gd name="connsiteX16" fmla="*/ 7823 w 10000"/>
                <a:gd name="connsiteY16" fmla="*/ 4848 h 10000"/>
                <a:gd name="connsiteX17" fmla="*/ 6774 w 10000"/>
                <a:gd name="connsiteY17" fmla="*/ 404 h 10000"/>
                <a:gd name="connsiteX18" fmla="*/ 5806 w 10000"/>
                <a:gd name="connsiteY18" fmla="*/ 7273 h 10000"/>
                <a:gd name="connsiteX19" fmla="*/ 5806 w 10000"/>
                <a:gd name="connsiteY19" fmla="*/ 7273 h 10000"/>
                <a:gd name="connsiteX20" fmla="*/ 5726 w 10000"/>
                <a:gd name="connsiteY20" fmla="*/ 7374 h 10000"/>
                <a:gd name="connsiteX21" fmla="*/ 4677 w 10000"/>
                <a:gd name="connsiteY21" fmla="*/ 7778 h 10000"/>
                <a:gd name="connsiteX22" fmla="*/ 4597 w 10000"/>
                <a:gd name="connsiteY22" fmla="*/ 7778 h 10000"/>
                <a:gd name="connsiteX23" fmla="*/ 2339 w 10000"/>
                <a:gd name="connsiteY23" fmla="*/ 6768 h 10000"/>
                <a:gd name="connsiteX24" fmla="*/ 0 w 10000"/>
                <a:gd name="connsiteY24" fmla="*/ 10000 h 10000"/>
                <a:gd name="connsiteX25" fmla="*/ 0 w 10000"/>
                <a:gd name="connsiteY25" fmla="*/ 9495 h 10000"/>
                <a:gd name="connsiteX0" fmla="*/ 0 w 10000"/>
                <a:gd name="connsiteY0" fmla="*/ 9495 h 10000"/>
                <a:gd name="connsiteX1" fmla="*/ 2177 w 10000"/>
                <a:gd name="connsiteY1" fmla="*/ 6465 h 10000"/>
                <a:gd name="connsiteX2" fmla="*/ 2339 w 10000"/>
                <a:gd name="connsiteY2" fmla="*/ 6364 h 10000"/>
                <a:gd name="connsiteX3" fmla="*/ 4677 w 10000"/>
                <a:gd name="connsiteY3" fmla="*/ 7475 h 10000"/>
                <a:gd name="connsiteX4" fmla="*/ 5645 w 10000"/>
                <a:gd name="connsiteY4" fmla="*/ 7071 h 10000"/>
                <a:gd name="connsiteX5" fmla="*/ 6613 w 10000"/>
                <a:gd name="connsiteY5" fmla="*/ 101 h 10000"/>
                <a:gd name="connsiteX6" fmla="*/ 6694 w 10000"/>
                <a:gd name="connsiteY6" fmla="*/ 0 h 10000"/>
                <a:gd name="connsiteX7" fmla="*/ 6694 w 10000"/>
                <a:gd name="connsiteY7" fmla="*/ 0 h 10000"/>
                <a:gd name="connsiteX8" fmla="*/ 6774 w 10000"/>
                <a:gd name="connsiteY8" fmla="*/ 0 h 10000"/>
                <a:gd name="connsiteX9" fmla="*/ 6774 w 10000"/>
                <a:gd name="connsiteY9" fmla="*/ 0 h 10000"/>
                <a:gd name="connsiteX10" fmla="*/ 6855 w 10000"/>
                <a:gd name="connsiteY10" fmla="*/ 101 h 10000"/>
                <a:gd name="connsiteX11" fmla="*/ 7984 w 10000"/>
                <a:gd name="connsiteY11" fmla="*/ 4545 h 10000"/>
                <a:gd name="connsiteX12" fmla="*/ 9919 w 10000"/>
                <a:gd name="connsiteY12" fmla="*/ 3737 h 10000"/>
                <a:gd name="connsiteX13" fmla="*/ 10000 w 10000"/>
                <a:gd name="connsiteY13" fmla="*/ 4040 h 10000"/>
                <a:gd name="connsiteX14" fmla="*/ 7984 w 10000"/>
                <a:gd name="connsiteY14" fmla="*/ 4949 h 10000"/>
                <a:gd name="connsiteX15" fmla="*/ 7903 w 10000"/>
                <a:gd name="connsiteY15" fmla="*/ 4949 h 10000"/>
                <a:gd name="connsiteX16" fmla="*/ 7823 w 10000"/>
                <a:gd name="connsiteY16" fmla="*/ 4848 h 10000"/>
                <a:gd name="connsiteX17" fmla="*/ 6774 w 10000"/>
                <a:gd name="connsiteY17" fmla="*/ 404 h 10000"/>
                <a:gd name="connsiteX18" fmla="*/ 5806 w 10000"/>
                <a:gd name="connsiteY18" fmla="*/ 7273 h 10000"/>
                <a:gd name="connsiteX19" fmla="*/ 5806 w 10000"/>
                <a:gd name="connsiteY19" fmla="*/ 7273 h 10000"/>
                <a:gd name="connsiteX20" fmla="*/ 5726 w 10000"/>
                <a:gd name="connsiteY20" fmla="*/ 7374 h 10000"/>
                <a:gd name="connsiteX21" fmla="*/ 4677 w 10000"/>
                <a:gd name="connsiteY21" fmla="*/ 7778 h 10000"/>
                <a:gd name="connsiteX22" fmla="*/ 4597 w 10000"/>
                <a:gd name="connsiteY22" fmla="*/ 7778 h 10000"/>
                <a:gd name="connsiteX23" fmla="*/ 2339 w 10000"/>
                <a:gd name="connsiteY23" fmla="*/ 6768 h 10000"/>
                <a:gd name="connsiteX24" fmla="*/ 0 w 10000"/>
                <a:gd name="connsiteY24" fmla="*/ 10000 h 10000"/>
                <a:gd name="connsiteX25" fmla="*/ 0 w 10000"/>
                <a:gd name="connsiteY25" fmla="*/ 9495 h 10000"/>
                <a:gd name="connsiteX0" fmla="*/ 0 w 10000"/>
                <a:gd name="connsiteY0" fmla="*/ 9495 h 10000"/>
                <a:gd name="connsiteX1" fmla="*/ 2177 w 10000"/>
                <a:gd name="connsiteY1" fmla="*/ 6465 h 10000"/>
                <a:gd name="connsiteX2" fmla="*/ 2339 w 10000"/>
                <a:gd name="connsiteY2" fmla="*/ 6364 h 10000"/>
                <a:gd name="connsiteX3" fmla="*/ 4677 w 10000"/>
                <a:gd name="connsiteY3" fmla="*/ 7475 h 10000"/>
                <a:gd name="connsiteX4" fmla="*/ 5645 w 10000"/>
                <a:gd name="connsiteY4" fmla="*/ 7071 h 10000"/>
                <a:gd name="connsiteX5" fmla="*/ 6613 w 10000"/>
                <a:gd name="connsiteY5" fmla="*/ 101 h 10000"/>
                <a:gd name="connsiteX6" fmla="*/ 6694 w 10000"/>
                <a:gd name="connsiteY6" fmla="*/ 0 h 10000"/>
                <a:gd name="connsiteX7" fmla="*/ 6694 w 10000"/>
                <a:gd name="connsiteY7" fmla="*/ 0 h 10000"/>
                <a:gd name="connsiteX8" fmla="*/ 6774 w 10000"/>
                <a:gd name="connsiteY8" fmla="*/ 0 h 10000"/>
                <a:gd name="connsiteX9" fmla="*/ 6774 w 10000"/>
                <a:gd name="connsiteY9" fmla="*/ 0 h 10000"/>
                <a:gd name="connsiteX10" fmla="*/ 6855 w 10000"/>
                <a:gd name="connsiteY10" fmla="*/ 101 h 10000"/>
                <a:gd name="connsiteX11" fmla="*/ 7984 w 10000"/>
                <a:gd name="connsiteY11" fmla="*/ 4545 h 10000"/>
                <a:gd name="connsiteX12" fmla="*/ 9919 w 10000"/>
                <a:gd name="connsiteY12" fmla="*/ 3737 h 10000"/>
                <a:gd name="connsiteX13" fmla="*/ 10000 w 10000"/>
                <a:gd name="connsiteY13" fmla="*/ 4040 h 10000"/>
                <a:gd name="connsiteX14" fmla="*/ 7984 w 10000"/>
                <a:gd name="connsiteY14" fmla="*/ 4949 h 10000"/>
                <a:gd name="connsiteX15" fmla="*/ 7903 w 10000"/>
                <a:gd name="connsiteY15" fmla="*/ 4949 h 10000"/>
                <a:gd name="connsiteX16" fmla="*/ 7823 w 10000"/>
                <a:gd name="connsiteY16" fmla="*/ 4848 h 10000"/>
                <a:gd name="connsiteX17" fmla="*/ 6774 w 10000"/>
                <a:gd name="connsiteY17" fmla="*/ 404 h 10000"/>
                <a:gd name="connsiteX18" fmla="*/ 5806 w 10000"/>
                <a:gd name="connsiteY18" fmla="*/ 7273 h 10000"/>
                <a:gd name="connsiteX19" fmla="*/ 5806 w 10000"/>
                <a:gd name="connsiteY19" fmla="*/ 7273 h 10000"/>
                <a:gd name="connsiteX20" fmla="*/ 5726 w 10000"/>
                <a:gd name="connsiteY20" fmla="*/ 7374 h 10000"/>
                <a:gd name="connsiteX21" fmla="*/ 4677 w 10000"/>
                <a:gd name="connsiteY21" fmla="*/ 7778 h 10000"/>
                <a:gd name="connsiteX22" fmla="*/ 4597 w 10000"/>
                <a:gd name="connsiteY22" fmla="*/ 7778 h 10000"/>
                <a:gd name="connsiteX23" fmla="*/ 2339 w 10000"/>
                <a:gd name="connsiteY23" fmla="*/ 6768 h 10000"/>
                <a:gd name="connsiteX24" fmla="*/ 0 w 10000"/>
                <a:gd name="connsiteY24" fmla="*/ 10000 h 10000"/>
                <a:gd name="connsiteX25" fmla="*/ 0 w 10000"/>
                <a:gd name="connsiteY25" fmla="*/ 9495 h 10000"/>
                <a:gd name="connsiteX0" fmla="*/ 0 w 10000"/>
                <a:gd name="connsiteY0" fmla="*/ 9495 h 10000"/>
                <a:gd name="connsiteX1" fmla="*/ 2177 w 10000"/>
                <a:gd name="connsiteY1" fmla="*/ 6465 h 10000"/>
                <a:gd name="connsiteX2" fmla="*/ 2339 w 10000"/>
                <a:gd name="connsiteY2" fmla="*/ 6364 h 10000"/>
                <a:gd name="connsiteX3" fmla="*/ 4677 w 10000"/>
                <a:gd name="connsiteY3" fmla="*/ 7475 h 10000"/>
                <a:gd name="connsiteX4" fmla="*/ 5645 w 10000"/>
                <a:gd name="connsiteY4" fmla="*/ 7071 h 10000"/>
                <a:gd name="connsiteX5" fmla="*/ 6613 w 10000"/>
                <a:gd name="connsiteY5" fmla="*/ 101 h 10000"/>
                <a:gd name="connsiteX6" fmla="*/ 6694 w 10000"/>
                <a:gd name="connsiteY6" fmla="*/ 0 h 10000"/>
                <a:gd name="connsiteX7" fmla="*/ 6774 w 10000"/>
                <a:gd name="connsiteY7" fmla="*/ 0 h 10000"/>
                <a:gd name="connsiteX8" fmla="*/ 6774 w 10000"/>
                <a:gd name="connsiteY8" fmla="*/ 0 h 10000"/>
                <a:gd name="connsiteX9" fmla="*/ 6855 w 10000"/>
                <a:gd name="connsiteY9" fmla="*/ 101 h 10000"/>
                <a:gd name="connsiteX10" fmla="*/ 7984 w 10000"/>
                <a:gd name="connsiteY10" fmla="*/ 4545 h 10000"/>
                <a:gd name="connsiteX11" fmla="*/ 9919 w 10000"/>
                <a:gd name="connsiteY11" fmla="*/ 3737 h 10000"/>
                <a:gd name="connsiteX12" fmla="*/ 10000 w 10000"/>
                <a:gd name="connsiteY12" fmla="*/ 4040 h 10000"/>
                <a:gd name="connsiteX13" fmla="*/ 7984 w 10000"/>
                <a:gd name="connsiteY13" fmla="*/ 4949 h 10000"/>
                <a:gd name="connsiteX14" fmla="*/ 7903 w 10000"/>
                <a:gd name="connsiteY14" fmla="*/ 4949 h 10000"/>
                <a:gd name="connsiteX15" fmla="*/ 7823 w 10000"/>
                <a:gd name="connsiteY15" fmla="*/ 4848 h 10000"/>
                <a:gd name="connsiteX16" fmla="*/ 6774 w 10000"/>
                <a:gd name="connsiteY16" fmla="*/ 404 h 10000"/>
                <a:gd name="connsiteX17" fmla="*/ 5806 w 10000"/>
                <a:gd name="connsiteY17" fmla="*/ 7273 h 10000"/>
                <a:gd name="connsiteX18" fmla="*/ 5806 w 10000"/>
                <a:gd name="connsiteY18" fmla="*/ 7273 h 10000"/>
                <a:gd name="connsiteX19" fmla="*/ 5726 w 10000"/>
                <a:gd name="connsiteY19" fmla="*/ 7374 h 10000"/>
                <a:gd name="connsiteX20" fmla="*/ 4677 w 10000"/>
                <a:gd name="connsiteY20" fmla="*/ 7778 h 10000"/>
                <a:gd name="connsiteX21" fmla="*/ 4597 w 10000"/>
                <a:gd name="connsiteY21" fmla="*/ 7778 h 10000"/>
                <a:gd name="connsiteX22" fmla="*/ 2339 w 10000"/>
                <a:gd name="connsiteY22" fmla="*/ 6768 h 10000"/>
                <a:gd name="connsiteX23" fmla="*/ 0 w 10000"/>
                <a:gd name="connsiteY23" fmla="*/ 10000 h 10000"/>
                <a:gd name="connsiteX24" fmla="*/ 0 w 10000"/>
                <a:gd name="connsiteY24" fmla="*/ 9495 h 10000"/>
                <a:gd name="connsiteX0" fmla="*/ 0 w 10000"/>
                <a:gd name="connsiteY0" fmla="*/ 9495 h 10000"/>
                <a:gd name="connsiteX1" fmla="*/ 2177 w 10000"/>
                <a:gd name="connsiteY1" fmla="*/ 6465 h 10000"/>
                <a:gd name="connsiteX2" fmla="*/ 2339 w 10000"/>
                <a:gd name="connsiteY2" fmla="*/ 6364 h 10000"/>
                <a:gd name="connsiteX3" fmla="*/ 4677 w 10000"/>
                <a:gd name="connsiteY3" fmla="*/ 7475 h 10000"/>
                <a:gd name="connsiteX4" fmla="*/ 5645 w 10000"/>
                <a:gd name="connsiteY4" fmla="*/ 7071 h 10000"/>
                <a:gd name="connsiteX5" fmla="*/ 6613 w 10000"/>
                <a:gd name="connsiteY5" fmla="*/ 101 h 10000"/>
                <a:gd name="connsiteX6" fmla="*/ 6694 w 10000"/>
                <a:gd name="connsiteY6" fmla="*/ 0 h 10000"/>
                <a:gd name="connsiteX7" fmla="*/ 6774 w 10000"/>
                <a:gd name="connsiteY7" fmla="*/ 0 h 10000"/>
                <a:gd name="connsiteX8" fmla="*/ 6855 w 10000"/>
                <a:gd name="connsiteY8" fmla="*/ 101 h 10000"/>
                <a:gd name="connsiteX9" fmla="*/ 7984 w 10000"/>
                <a:gd name="connsiteY9" fmla="*/ 4545 h 10000"/>
                <a:gd name="connsiteX10" fmla="*/ 9919 w 10000"/>
                <a:gd name="connsiteY10" fmla="*/ 3737 h 10000"/>
                <a:gd name="connsiteX11" fmla="*/ 10000 w 10000"/>
                <a:gd name="connsiteY11" fmla="*/ 4040 h 10000"/>
                <a:gd name="connsiteX12" fmla="*/ 7984 w 10000"/>
                <a:gd name="connsiteY12" fmla="*/ 4949 h 10000"/>
                <a:gd name="connsiteX13" fmla="*/ 7903 w 10000"/>
                <a:gd name="connsiteY13" fmla="*/ 4949 h 10000"/>
                <a:gd name="connsiteX14" fmla="*/ 7823 w 10000"/>
                <a:gd name="connsiteY14" fmla="*/ 4848 h 10000"/>
                <a:gd name="connsiteX15" fmla="*/ 6774 w 10000"/>
                <a:gd name="connsiteY15" fmla="*/ 404 h 10000"/>
                <a:gd name="connsiteX16" fmla="*/ 5806 w 10000"/>
                <a:gd name="connsiteY16" fmla="*/ 7273 h 10000"/>
                <a:gd name="connsiteX17" fmla="*/ 5806 w 10000"/>
                <a:gd name="connsiteY17" fmla="*/ 7273 h 10000"/>
                <a:gd name="connsiteX18" fmla="*/ 5726 w 10000"/>
                <a:gd name="connsiteY18" fmla="*/ 7374 h 10000"/>
                <a:gd name="connsiteX19" fmla="*/ 4677 w 10000"/>
                <a:gd name="connsiteY19" fmla="*/ 7778 h 10000"/>
                <a:gd name="connsiteX20" fmla="*/ 4597 w 10000"/>
                <a:gd name="connsiteY20" fmla="*/ 7778 h 10000"/>
                <a:gd name="connsiteX21" fmla="*/ 2339 w 10000"/>
                <a:gd name="connsiteY21" fmla="*/ 6768 h 10000"/>
                <a:gd name="connsiteX22" fmla="*/ 0 w 10000"/>
                <a:gd name="connsiteY22" fmla="*/ 10000 h 10000"/>
                <a:gd name="connsiteX23" fmla="*/ 0 w 10000"/>
                <a:gd name="connsiteY23" fmla="*/ 9495 h 10000"/>
                <a:gd name="connsiteX0" fmla="*/ 0 w 10000"/>
                <a:gd name="connsiteY0" fmla="*/ 9495 h 10000"/>
                <a:gd name="connsiteX1" fmla="*/ 2177 w 10000"/>
                <a:gd name="connsiteY1" fmla="*/ 6465 h 10000"/>
                <a:gd name="connsiteX2" fmla="*/ 2339 w 10000"/>
                <a:gd name="connsiteY2" fmla="*/ 6364 h 10000"/>
                <a:gd name="connsiteX3" fmla="*/ 4677 w 10000"/>
                <a:gd name="connsiteY3" fmla="*/ 7475 h 10000"/>
                <a:gd name="connsiteX4" fmla="*/ 5645 w 10000"/>
                <a:gd name="connsiteY4" fmla="*/ 7071 h 10000"/>
                <a:gd name="connsiteX5" fmla="*/ 6613 w 10000"/>
                <a:gd name="connsiteY5" fmla="*/ 101 h 10000"/>
                <a:gd name="connsiteX6" fmla="*/ 6694 w 10000"/>
                <a:gd name="connsiteY6" fmla="*/ 0 h 10000"/>
                <a:gd name="connsiteX7" fmla="*/ 6855 w 10000"/>
                <a:gd name="connsiteY7" fmla="*/ 101 h 10000"/>
                <a:gd name="connsiteX8" fmla="*/ 7984 w 10000"/>
                <a:gd name="connsiteY8" fmla="*/ 4545 h 10000"/>
                <a:gd name="connsiteX9" fmla="*/ 9919 w 10000"/>
                <a:gd name="connsiteY9" fmla="*/ 3737 h 10000"/>
                <a:gd name="connsiteX10" fmla="*/ 10000 w 10000"/>
                <a:gd name="connsiteY10" fmla="*/ 4040 h 10000"/>
                <a:gd name="connsiteX11" fmla="*/ 7984 w 10000"/>
                <a:gd name="connsiteY11" fmla="*/ 4949 h 10000"/>
                <a:gd name="connsiteX12" fmla="*/ 7903 w 10000"/>
                <a:gd name="connsiteY12" fmla="*/ 4949 h 10000"/>
                <a:gd name="connsiteX13" fmla="*/ 7823 w 10000"/>
                <a:gd name="connsiteY13" fmla="*/ 4848 h 10000"/>
                <a:gd name="connsiteX14" fmla="*/ 6774 w 10000"/>
                <a:gd name="connsiteY14" fmla="*/ 404 h 10000"/>
                <a:gd name="connsiteX15" fmla="*/ 5806 w 10000"/>
                <a:gd name="connsiteY15" fmla="*/ 7273 h 10000"/>
                <a:gd name="connsiteX16" fmla="*/ 5806 w 10000"/>
                <a:gd name="connsiteY16" fmla="*/ 7273 h 10000"/>
                <a:gd name="connsiteX17" fmla="*/ 5726 w 10000"/>
                <a:gd name="connsiteY17" fmla="*/ 7374 h 10000"/>
                <a:gd name="connsiteX18" fmla="*/ 4677 w 10000"/>
                <a:gd name="connsiteY18" fmla="*/ 7778 h 10000"/>
                <a:gd name="connsiteX19" fmla="*/ 4597 w 10000"/>
                <a:gd name="connsiteY19" fmla="*/ 7778 h 10000"/>
                <a:gd name="connsiteX20" fmla="*/ 2339 w 10000"/>
                <a:gd name="connsiteY20" fmla="*/ 6768 h 10000"/>
                <a:gd name="connsiteX21" fmla="*/ 0 w 10000"/>
                <a:gd name="connsiteY21" fmla="*/ 10000 h 10000"/>
                <a:gd name="connsiteX22" fmla="*/ 0 w 10000"/>
                <a:gd name="connsiteY22" fmla="*/ 9495 h 10000"/>
                <a:gd name="connsiteX0" fmla="*/ 0 w 10000"/>
                <a:gd name="connsiteY0" fmla="*/ 10116 h 10621"/>
                <a:gd name="connsiteX1" fmla="*/ 2177 w 10000"/>
                <a:gd name="connsiteY1" fmla="*/ 7086 h 10621"/>
                <a:gd name="connsiteX2" fmla="*/ 2339 w 10000"/>
                <a:gd name="connsiteY2" fmla="*/ 6985 h 10621"/>
                <a:gd name="connsiteX3" fmla="*/ 4677 w 10000"/>
                <a:gd name="connsiteY3" fmla="*/ 8096 h 10621"/>
                <a:gd name="connsiteX4" fmla="*/ 5645 w 10000"/>
                <a:gd name="connsiteY4" fmla="*/ 7692 h 10621"/>
                <a:gd name="connsiteX5" fmla="*/ 6613 w 10000"/>
                <a:gd name="connsiteY5" fmla="*/ 722 h 10621"/>
                <a:gd name="connsiteX6" fmla="*/ 6855 w 10000"/>
                <a:gd name="connsiteY6" fmla="*/ 722 h 10621"/>
                <a:gd name="connsiteX7" fmla="*/ 7984 w 10000"/>
                <a:gd name="connsiteY7" fmla="*/ 5166 h 10621"/>
                <a:gd name="connsiteX8" fmla="*/ 9919 w 10000"/>
                <a:gd name="connsiteY8" fmla="*/ 4358 h 10621"/>
                <a:gd name="connsiteX9" fmla="*/ 10000 w 10000"/>
                <a:gd name="connsiteY9" fmla="*/ 4661 h 10621"/>
                <a:gd name="connsiteX10" fmla="*/ 7984 w 10000"/>
                <a:gd name="connsiteY10" fmla="*/ 5570 h 10621"/>
                <a:gd name="connsiteX11" fmla="*/ 7903 w 10000"/>
                <a:gd name="connsiteY11" fmla="*/ 5570 h 10621"/>
                <a:gd name="connsiteX12" fmla="*/ 7823 w 10000"/>
                <a:gd name="connsiteY12" fmla="*/ 5469 h 10621"/>
                <a:gd name="connsiteX13" fmla="*/ 6774 w 10000"/>
                <a:gd name="connsiteY13" fmla="*/ 1025 h 10621"/>
                <a:gd name="connsiteX14" fmla="*/ 5806 w 10000"/>
                <a:gd name="connsiteY14" fmla="*/ 7894 h 10621"/>
                <a:gd name="connsiteX15" fmla="*/ 5806 w 10000"/>
                <a:gd name="connsiteY15" fmla="*/ 7894 h 10621"/>
                <a:gd name="connsiteX16" fmla="*/ 5726 w 10000"/>
                <a:gd name="connsiteY16" fmla="*/ 7995 h 10621"/>
                <a:gd name="connsiteX17" fmla="*/ 4677 w 10000"/>
                <a:gd name="connsiteY17" fmla="*/ 8399 h 10621"/>
                <a:gd name="connsiteX18" fmla="*/ 4597 w 10000"/>
                <a:gd name="connsiteY18" fmla="*/ 8399 h 10621"/>
                <a:gd name="connsiteX19" fmla="*/ 2339 w 10000"/>
                <a:gd name="connsiteY19" fmla="*/ 7389 h 10621"/>
                <a:gd name="connsiteX20" fmla="*/ 0 w 10000"/>
                <a:gd name="connsiteY20" fmla="*/ 10621 h 10621"/>
                <a:gd name="connsiteX21" fmla="*/ 0 w 10000"/>
                <a:gd name="connsiteY21" fmla="*/ 10116 h 10621"/>
                <a:gd name="connsiteX0" fmla="*/ 0 w 10000"/>
                <a:gd name="connsiteY0" fmla="*/ 9813 h 10318"/>
                <a:gd name="connsiteX1" fmla="*/ 2177 w 10000"/>
                <a:gd name="connsiteY1" fmla="*/ 6783 h 10318"/>
                <a:gd name="connsiteX2" fmla="*/ 2339 w 10000"/>
                <a:gd name="connsiteY2" fmla="*/ 6682 h 10318"/>
                <a:gd name="connsiteX3" fmla="*/ 4677 w 10000"/>
                <a:gd name="connsiteY3" fmla="*/ 7793 h 10318"/>
                <a:gd name="connsiteX4" fmla="*/ 5645 w 10000"/>
                <a:gd name="connsiteY4" fmla="*/ 7389 h 10318"/>
                <a:gd name="connsiteX5" fmla="*/ 6613 w 10000"/>
                <a:gd name="connsiteY5" fmla="*/ 419 h 10318"/>
                <a:gd name="connsiteX6" fmla="*/ 6855 w 10000"/>
                <a:gd name="connsiteY6" fmla="*/ 419 h 10318"/>
                <a:gd name="connsiteX7" fmla="*/ 7984 w 10000"/>
                <a:gd name="connsiteY7" fmla="*/ 4863 h 10318"/>
                <a:gd name="connsiteX8" fmla="*/ 9919 w 10000"/>
                <a:gd name="connsiteY8" fmla="*/ 4055 h 10318"/>
                <a:gd name="connsiteX9" fmla="*/ 10000 w 10000"/>
                <a:gd name="connsiteY9" fmla="*/ 4358 h 10318"/>
                <a:gd name="connsiteX10" fmla="*/ 7984 w 10000"/>
                <a:gd name="connsiteY10" fmla="*/ 5267 h 10318"/>
                <a:gd name="connsiteX11" fmla="*/ 7903 w 10000"/>
                <a:gd name="connsiteY11" fmla="*/ 5267 h 10318"/>
                <a:gd name="connsiteX12" fmla="*/ 7823 w 10000"/>
                <a:gd name="connsiteY12" fmla="*/ 5166 h 10318"/>
                <a:gd name="connsiteX13" fmla="*/ 6774 w 10000"/>
                <a:gd name="connsiteY13" fmla="*/ 722 h 10318"/>
                <a:gd name="connsiteX14" fmla="*/ 5806 w 10000"/>
                <a:gd name="connsiteY14" fmla="*/ 7591 h 10318"/>
                <a:gd name="connsiteX15" fmla="*/ 5806 w 10000"/>
                <a:gd name="connsiteY15" fmla="*/ 7591 h 10318"/>
                <a:gd name="connsiteX16" fmla="*/ 5726 w 10000"/>
                <a:gd name="connsiteY16" fmla="*/ 7692 h 10318"/>
                <a:gd name="connsiteX17" fmla="*/ 4677 w 10000"/>
                <a:gd name="connsiteY17" fmla="*/ 8096 h 10318"/>
                <a:gd name="connsiteX18" fmla="*/ 4597 w 10000"/>
                <a:gd name="connsiteY18" fmla="*/ 8096 h 10318"/>
                <a:gd name="connsiteX19" fmla="*/ 2339 w 10000"/>
                <a:gd name="connsiteY19" fmla="*/ 7086 h 10318"/>
                <a:gd name="connsiteX20" fmla="*/ 0 w 10000"/>
                <a:gd name="connsiteY20" fmla="*/ 10318 h 10318"/>
                <a:gd name="connsiteX21" fmla="*/ 0 w 10000"/>
                <a:gd name="connsiteY21" fmla="*/ 9813 h 10318"/>
                <a:gd name="connsiteX0" fmla="*/ 0 w 10000"/>
                <a:gd name="connsiteY0" fmla="*/ 9644 h 10149"/>
                <a:gd name="connsiteX1" fmla="*/ 2177 w 10000"/>
                <a:gd name="connsiteY1" fmla="*/ 6614 h 10149"/>
                <a:gd name="connsiteX2" fmla="*/ 2339 w 10000"/>
                <a:gd name="connsiteY2" fmla="*/ 6513 h 10149"/>
                <a:gd name="connsiteX3" fmla="*/ 4677 w 10000"/>
                <a:gd name="connsiteY3" fmla="*/ 7624 h 10149"/>
                <a:gd name="connsiteX4" fmla="*/ 5645 w 10000"/>
                <a:gd name="connsiteY4" fmla="*/ 7220 h 10149"/>
                <a:gd name="connsiteX5" fmla="*/ 6613 w 10000"/>
                <a:gd name="connsiteY5" fmla="*/ 250 h 10149"/>
                <a:gd name="connsiteX6" fmla="*/ 6855 w 10000"/>
                <a:gd name="connsiteY6" fmla="*/ 250 h 10149"/>
                <a:gd name="connsiteX7" fmla="*/ 7984 w 10000"/>
                <a:gd name="connsiteY7" fmla="*/ 4694 h 10149"/>
                <a:gd name="connsiteX8" fmla="*/ 9919 w 10000"/>
                <a:gd name="connsiteY8" fmla="*/ 3886 h 10149"/>
                <a:gd name="connsiteX9" fmla="*/ 10000 w 10000"/>
                <a:gd name="connsiteY9" fmla="*/ 4189 h 10149"/>
                <a:gd name="connsiteX10" fmla="*/ 7984 w 10000"/>
                <a:gd name="connsiteY10" fmla="*/ 5098 h 10149"/>
                <a:gd name="connsiteX11" fmla="*/ 7903 w 10000"/>
                <a:gd name="connsiteY11" fmla="*/ 5098 h 10149"/>
                <a:gd name="connsiteX12" fmla="*/ 7823 w 10000"/>
                <a:gd name="connsiteY12" fmla="*/ 4997 h 10149"/>
                <a:gd name="connsiteX13" fmla="*/ 6774 w 10000"/>
                <a:gd name="connsiteY13" fmla="*/ 553 h 10149"/>
                <a:gd name="connsiteX14" fmla="*/ 5806 w 10000"/>
                <a:gd name="connsiteY14" fmla="*/ 7422 h 10149"/>
                <a:gd name="connsiteX15" fmla="*/ 5806 w 10000"/>
                <a:gd name="connsiteY15" fmla="*/ 7422 h 10149"/>
                <a:gd name="connsiteX16" fmla="*/ 5726 w 10000"/>
                <a:gd name="connsiteY16" fmla="*/ 7523 h 10149"/>
                <a:gd name="connsiteX17" fmla="*/ 4677 w 10000"/>
                <a:gd name="connsiteY17" fmla="*/ 7927 h 10149"/>
                <a:gd name="connsiteX18" fmla="*/ 4597 w 10000"/>
                <a:gd name="connsiteY18" fmla="*/ 7927 h 10149"/>
                <a:gd name="connsiteX19" fmla="*/ 2339 w 10000"/>
                <a:gd name="connsiteY19" fmla="*/ 6917 h 10149"/>
                <a:gd name="connsiteX20" fmla="*/ 0 w 10000"/>
                <a:gd name="connsiteY20" fmla="*/ 10149 h 10149"/>
                <a:gd name="connsiteX21" fmla="*/ 0 w 10000"/>
                <a:gd name="connsiteY21" fmla="*/ 9644 h 10149"/>
                <a:gd name="connsiteX0" fmla="*/ 0 w 10000"/>
                <a:gd name="connsiteY0" fmla="*/ 9557 h 10062"/>
                <a:gd name="connsiteX1" fmla="*/ 2177 w 10000"/>
                <a:gd name="connsiteY1" fmla="*/ 6527 h 10062"/>
                <a:gd name="connsiteX2" fmla="*/ 2339 w 10000"/>
                <a:gd name="connsiteY2" fmla="*/ 6426 h 10062"/>
                <a:gd name="connsiteX3" fmla="*/ 4677 w 10000"/>
                <a:gd name="connsiteY3" fmla="*/ 7537 h 10062"/>
                <a:gd name="connsiteX4" fmla="*/ 5645 w 10000"/>
                <a:gd name="connsiteY4" fmla="*/ 7133 h 10062"/>
                <a:gd name="connsiteX5" fmla="*/ 6613 w 10000"/>
                <a:gd name="connsiteY5" fmla="*/ 163 h 10062"/>
                <a:gd name="connsiteX6" fmla="*/ 6855 w 10000"/>
                <a:gd name="connsiteY6" fmla="*/ 163 h 10062"/>
                <a:gd name="connsiteX7" fmla="*/ 7984 w 10000"/>
                <a:gd name="connsiteY7" fmla="*/ 4607 h 10062"/>
                <a:gd name="connsiteX8" fmla="*/ 9919 w 10000"/>
                <a:gd name="connsiteY8" fmla="*/ 3799 h 10062"/>
                <a:gd name="connsiteX9" fmla="*/ 10000 w 10000"/>
                <a:gd name="connsiteY9" fmla="*/ 4102 h 10062"/>
                <a:gd name="connsiteX10" fmla="*/ 7984 w 10000"/>
                <a:gd name="connsiteY10" fmla="*/ 5011 h 10062"/>
                <a:gd name="connsiteX11" fmla="*/ 7903 w 10000"/>
                <a:gd name="connsiteY11" fmla="*/ 5011 h 10062"/>
                <a:gd name="connsiteX12" fmla="*/ 7823 w 10000"/>
                <a:gd name="connsiteY12" fmla="*/ 4910 h 10062"/>
                <a:gd name="connsiteX13" fmla="*/ 6774 w 10000"/>
                <a:gd name="connsiteY13" fmla="*/ 466 h 10062"/>
                <a:gd name="connsiteX14" fmla="*/ 5806 w 10000"/>
                <a:gd name="connsiteY14" fmla="*/ 7335 h 10062"/>
                <a:gd name="connsiteX15" fmla="*/ 5806 w 10000"/>
                <a:gd name="connsiteY15" fmla="*/ 7335 h 10062"/>
                <a:gd name="connsiteX16" fmla="*/ 5726 w 10000"/>
                <a:gd name="connsiteY16" fmla="*/ 7436 h 10062"/>
                <a:gd name="connsiteX17" fmla="*/ 4677 w 10000"/>
                <a:gd name="connsiteY17" fmla="*/ 7840 h 10062"/>
                <a:gd name="connsiteX18" fmla="*/ 4597 w 10000"/>
                <a:gd name="connsiteY18" fmla="*/ 7840 h 10062"/>
                <a:gd name="connsiteX19" fmla="*/ 2339 w 10000"/>
                <a:gd name="connsiteY19" fmla="*/ 6830 h 10062"/>
                <a:gd name="connsiteX20" fmla="*/ 0 w 10000"/>
                <a:gd name="connsiteY20" fmla="*/ 10062 h 10062"/>
                <a:gd name="connsiteX21" fmla="*/ 0 w 10000"/>
                <a:gd name="connsiteY21" fmla="*/ 9557 h 10062"/>
                <a:gd name="connsiteX0" fmla="*/ 0 w 10000"/>
                <a:gd name="connsiteY0" fmla="*/ 9503 h 10008"/>
                <a:gd name="connsiteX1" fmla="*/ 2177 w 10000"/>
                <a:gd name="connsiteY1" fmla="*/ 6473 h 10008"/>
                <a:gd name="connsiteX2" fmla="*/ 2339 w 10000"/>
                <a:gd name="connsiteY2" fmla="*/ 6372 h 10008"/>
                <a:gd name="connsiteX3" fmla="*/ 4677 w 10000"/>
                <a:gd name="connsiteY3" fmla="*/ 7483 h 10008"/>
                <a:gd name="connsiteX4" fmla="*/ 5645 w 10000"/>
                <a:gd name="connsiteY4" fmla="*/ 7079 h 10008"/>
                <a:gd name="connsiteX5" fmla="*/ 6613 w 10000"/>
                <a:gd name="connsiteY5" fmla="*/ 109 h 10008"/>
                <a:gd name="connsiteX6" fmla="*/ 6855 w 10000"/>
                <a:gd name="connsiteY6" fmla="*/ 109 h 10008"/>
                <a:gd name="connsiteX7" fmla="*/ 7984 w 10000"/>
                <a:gd name="connsiteY7" fmla="*/ 4553 h 10008"/>
                <a:gd name="connsiteX8" fmla="*/ 9919 w 10000"/>
                <a:gd name="connsiteY8" fmla="*/ 3745 h 10008"/>
                <a:gd name="connsiteX9" fmla="*/ 10000 w 10000"/>
                <a:gd name="connsiteY9" fmla="*/ 4048 h 10008"/>
                <a:gd name="connsiteX10" fmla="*/ 7984 w 10000"/>
                <a:gd name="connsiteY10" fmla="*/ 4957 h 10008"/>
                <a:gd name="connsiteX11" fmla="*/ 7903 w 10000"/>
                <a:gd name="connsiteY11" fmla="*/ 4957 h 10008"/>
                <a:gd name="connsiteX12" fmla="*/ 7823 w 10000"/>
                <a:gd name="connsiteY12" fmla="*/ 4856 h 10008"/>
                <a:gd name="connsiteX13" fmla="*/ 6774 w 10000"/>
                <a:gd name="connsiteY13" fmla="*/ 412 h 10008"/>
                <a:gd name="connsiteX14" fmla="*/ 5806 w 10000"/>
                <a:gd name="connsiteY14" fmla="*/ 7281 h 10008"/>
                <a:gd name="connsiteX15" fmla="*/ 5806 w 10000"/>
                <a:gd name="connsiteY15" fmla="*/ 7281 h 10008"/>
                <a:gd name="connsiteX16" fmla="*/ 5726 w 10000"/>
                <a:gd name="connsiteY16" fmla="*/ 7382 h 10008"/>
                <a:gd name="connsiteX17" fmla="*/ 4677 w 10000"/>
                <a:gd name="connsiteY17" fmla="*/ 7786 h 10008"/>
                <a:gd name="connsiteX18" fmla="*/ 4597 w 10000"/>
                <a:gd name="connsiteY18" fmla="*/ 7786 h 10008"/>
                <a:gd name="connsiteX19" fmla="*/ 2339 w 10000"/>
                <a:gd name="connsiteY19" fmla="*/ 6776 h 10008"/>
                <a:gd name="connsiteX20" fmla="*/ 0 w 10000"/>
                <a:gd name="connsiteY20" fmla="*/ 10008 h 10008"/>
                <a:gd name="connsiteX21" fmla="*/ 0 w 10000"/>
                <a:gd name="connsiteY21" fmla="*/ 9503 h 10008"/>
                <a:gd name="connsiteX0" fmla="*/ 0 w 10000"/>
                <a:gd name="connsiteY0" fmla="*/ 9522 h 10027"/>
                <a:gd name="connsiteX1" fmla="*/ 2177 w 10000"/>
                <a:gd name="connsiteY1" fmla="*/ 6492 h 10027"/>
                <a:gd name="connsiteX2" fmla="*/ 2339 w 10000"/>
                <a:gd name="connsiteY2" fmla="*/ 6391 h 10027"/>
                <a:gd name="connsiteX3" fmla="*/ 4677 w 10000"/>
                <a:gd name="connsiteY3" fmla="*/ 7502 h 10027"/>
                <a:gd name="connsiteX4" fmla="*/ 5645 w 10000"/>
                <a:gd name="connsiteY4" fmla="*/ 7098 h 10027"/>
                <a:gd name="connsiteX5" fmla="*/ 6613 w 10000"/>
                <a:gd name="connsiteY5" fmla="*/ 128 h 10027"/>
                <a:gd name="connsiteX6" fmla="*/ 6855 w 10000"/>
                <a:gd name="connsiteY6" fmla="*/ 128 h 10027"/>
                <a:gd name="connsiteX7" fmla="*/ 7984 w 10000"/>
                <a:gd name="connsiteY7" fmla="*/ 4572 h 10027"/>
                <a:gd name="connsiteX8" fmla="*/ 9919 w 10000"/>
                <a:gd name="connsiteY8" fmla="*/ 3764 h 10027"/>
                <a:gd name="connsiteX9" fmla="*/ 10000 w 10000"/>
                <a:gd name="connsiteY9" fmla="*/ 4067 h 10027"/>
                <a:gd name="connsiteX10" fmla="*/ 7984 w 10000"/>
                <a:gd name="connsiteY10" fmla="*/ 4976 h 10027"/>
                <a:gd name="connsiteX11" fmla="*/ 7903 w 10000"/>
                <a:gd name="connsiteY11" fmla="*/ 4976 h 10027"/>
                <a:gd name="connsiteX12" fmla="*/ 7823 w 10000"/>
                <a:gd name="connsiteY12" fmla="*/ 4875 h 10027"/>
                <a:gd name="connsiteX13" fmla="*/ 6774 w 10000"/>
                <a:gd name="connsiteY13" fmla="*/ 431 h 10027"/>
                <a:gd name="connsiteX14" fmla="*/ 5806 w 10000"/>
                <a:gd name="connsiteY14" fmla="*/ 7300 h 10027"/>
                <a:gd name="connsiteX15" fmla="*/ 5806 w 10000"/>
                <a:gd name="connsiteY15" fmla="*/ 7300 h 10027"/>
                <a:gd name="connsiteX16" fmla="*/ 5726 w 10000"/>
                <a:gd name="connsiteY16" fmla="*/ 7401 h 10027"/>
                <a:gd name="connsiteX17" fmla="*/ 4677 w 10000"/>
                <a:gd name="connsiteY17" fmla="*/ 7805 h 10027"/>
                <a:gd name="connsiteX18" fmla="*/ 4597 w 10000"/>
                <a:gd name="connsiteY18" fmla="*/ 7805 h 10027"/>
                <a:gd name="connsiteX19" fmla="*/ 2339 w 10000"/>
                <a:gd name="connsiteY19" fmla="*/ 6795 h 10027"/>
                <a:gd name="connsiteX20" fmla="*/ 0 w 10000"/>
                <a:gd name="connsiteY20" fmla="*/ 10027 h 10027"/>
                <a:gd name="connsiteX21" fmla="*/ 0 w 10000"/>
                <a:gd name="connsiteY21" fmla="*/ 9522 h 10027"/>
                <a:gd name="connsiteX0" fmla="*/ 0 w 10000"/>
                <a:gd name="connsiteY0" fmla="*/ 9540 h 10045"/>
                <a:gd name="connsiteX1" fmla="*/ 2177 w 10000"/>
                <a:gd name="connsiteY1" fmla="*/ 6510 h 10045"/>
                <a:gd name="connsiteX2" fmla="*/ 2339 w 10000"/>
                <a:gd name="connsiteY2" fmla="*/ 6409 h 10045"/>
                <a:gd name="connsiteX3" fmla="*/ 4677 w 10000"/>
                <a:gd name="connsiteY3" fmla="*/ 7520 h 10045"/>
                <a:gd name="connsiteX4" fmla="*/ 5645 w 10000"/>
                <a:gd name="connsiteY4" fmla="*/ 7116 h 10045"/>
                <a:gd name="connsiteX5" fmla="*/ 6613 w 10000"/>
                <a:gd name="connsiteY5" fmla="*/ 146 h 10045"/>
                <a:gd name="connsiteX6" fmla="*/ 6855 w 10000"/>
                <a:gd name="connsiteY6" fmla="*/ 146 h 10045"/>
                <a:gd name="connsiteX7" fmla="*/ 7984 w 10000"/>
                <a:gd name="connsiteY7" fmla="*/ 4590 h 10045"/>
                <a:gd name="connsiteX8" fmla="*/ 9919 w 10000"/>
                <a:gd name="connsiteY8" fmla="*/ 3782 h 10045"/>
                <a:gd name="connsiteX9" fmla="*/ 10000 w 10000"/>
                <a:gd name="connsiteY9" fmla="*/ 4085 h 10045"/>
                <a:gd name="connsiteX10" fmla="*/ 7984 w 10000"/>
                <a:gd name="connsiteY10" fmla="*/ 4994 h 10045"/>
                <a:gd name="connsiteX11" fmla="*/ 7903 w 10000"/>
                <a:gd name="connsiteY11" fmla="*/ 4994 h 10045"/>
                <a:gd name="connsiteX12" fmla="*/ 7823 w 10000"/>
                <a:gd name="connsiteY12" fmla="*/ 4893 h 10045"/>
                <a:gd name="connsiteX13" fmla="*/ 6774 w 10000"/>
                <a:gd name="connsiteY13" fmla="*/ 449 h 10045"/>
                <a:gd name="connsiteX14" fmla="*/ 5806 w 10000"/>
                <a:gd name="connsiteY14" fmla="*/ 7318 h 10045"/>
                <a:gd name="connsiteX15" fmla="*/ 5806 w 10000"/>
                <a:gd name="connsiteY15" fmla="*/ 7318 h 10045"/>
                <a:gd name="connsiteX16" fmla="*/ 5726 w 10000"/>
                <a:gd name="connsiteY16" fmla="*/ 7419 h 10045"/>
                <a:gd name="connsiteX17" fmla="*/ 4677 w 10000"/>
                <a:gd name="connsiteY17" fmla="*/ 7823 h 10045"/>
                <a:gd name="connsiteX18" fmla="*/ 4597 w 10000"/>
                <a:gd name="connsiteY18" fmla="*/ 7823 h 10045"/>
                <a:gd name="connsiteX19" fmla="*/ 2339 w 10000"/>
                <a:gd name="connsiteY19" fmla="*/ 6813 h 10045"/>
                <a:gd name="connsiteX20" fmla="*/ 0 w 10000"/>
                <a:gd name="connsiteY20" fmla="*/ 10045 h 10045"/>
                <a:gd name="connsiteX21" fmla="*/ 0 w 10000"/>
                <a:gd name="connsiteY21" fmla="*/ 9540 h 10045"/>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84 w 10000"/>
                <a:gd name="connsiteY10" fmla="*/ 4999 h 10050"/>
                <a:gd name="connsiteX11" fmla="*/ 7903 w 10000"/>
                <a:gd name="connsiteY11" fmla="*/ 4999 h 10050"/>
                <a:gd name="connsiteX12" fmla="*/ 7823 w 10000"/>
                <a:gd name="connsiteY12" fmla="*/ 4898 h 10050"/>
                <a:gd name="connsiteX13" fmla="*/ 6774 w 10000"/>
                <a:gd name="connsiteY13" fmla="*/ 454 h 10050"/>
                <a:gd name="connsiteX14" fmla="*/ 5806 w 10000"/>
                <a:gd name="connsiteY14" fmla="*/ 7323 h 10050"/>
                <a:gd name="connsiteX15" fmla="*/ 5806 w 10000"/>
                <a:gd name="connsiteY15" fmla="*/ 7323 h 10050"/>
                <a:gd name="connsiteX16" fmla="*/ 5726 w 10000"/>
                <a:gd name="connsiteY16" fmla="*/ 7424 h 10050"/>
                <a:gd name="connsiteX17" fmla="*/ 4677 w 10000"/>
                <a:gd name="connsiteY17" fmla="*/ 7828 h 10050"/>
                <a:gd name="connsiteX18" fmla="*/ 4597 w 10000"/>
                <a:gd name="connsiteY18" fmla="*/ 7828 h 10050"/>
                <a:gd name="connsiteX19" fmla="*/ 2339 w 10000"/>
                <a:gd name="connsiteY19" fmla="*/ 6818 h 10050"/>
                <a:gd name="connsiteX20" fmla="*/ 0 w 10000"/>
                <a:gd name="connsiteY20" fmla="*/ 10050 h 10050"/>
                <a:gd name="connsiteX21" fmla="*/ 0 w 10000"/>
                <a:gd name="connsiteY21"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84 w 10000"/>
                <a:gd name="connsiteY10" fmla="*/ 4999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84 w 10000"/>
                <a:gd name="connsiteY10" fmla="*/ 4999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59 w 10000"/>
                <a:gd name="connsiteY10" fmla="*/ 5030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59 w 10000"/>
                <a:gd name="connsiteY10" fmla="*/ 5030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10 w 10000"/>
                <a:gd name="connsiteY10" fmla="*/ 5030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10 w 10000"/>
                <a:gd name="connsiteY10" fmla="*/ 5030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23 w 10000"/>
                <a:gd name="connsiteY11" fmla="*/ 489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17 w 10000"/>
                <a:gd name="connsiteY11" fmla="*/ 4867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17 w 10000"/>
                <a:gd name="connsiteY11" fmla="*/ 4867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17 w 10000"/>
                <a:gd name="connsiteY11" fmla="*/ 4867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23 w 10000"/>
                <a:gd name="connsiteY11" fmla="*/ 482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23 w 10000"/>
                <a:gd name="connsiteY11" fmla="*/ 482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23 w 10000"/>
                <a:gd name="connsiteY11" fmla="*/ 482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47 w 10000"/>
                <a:gd name="connsiteY10" fmla="*/ 4991 h 10050"/>
                <a:gd name="connsiteX11" fmla="*/ 7823 w 10000"/>
                <a:gd name="connsiteY11" fmla="*/ 482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59 w 10000"/>
                <a:gd name="connsiteY10" fmla="*/ 4983 h 10050"/>
                <a:gd name="connsiteX11" fmla="*/ 7823 w 10000"/>
                <a:gd name="connsiteY11" fmla="*/ 482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78 w 10000"/>
                <a:gd name="connsiteY10" fmla="*/ 4960 h 10050"/>
                <a:gd name="connsiteX11" fmla="*/ 7823 w 10000"/>
                <a:gd name="connsiteY11" fmla="*/ 482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 name="connsiteX0" fmla="*/ 0 w 10000"/>
                <a:gd name="connsiteY0" fmla="*/ 9545 h 10050"/>
                <a:gd name="connsiteX1" fmla="*/ 2177 w 10000"/>
                <a:gd name="connsiteY1" fmla="*/ 6515 h 10050"/>
                <a:gd name="connsiteX2" fmla="*/ 2339 w 10000"/>
                <a:gd name="connsiteY2" fmla="*/ 6414 h 10050"/>
                <a:gd name="connsiteX3" fmla="*/ 4677 w 10000"/>
                <a:gd name="connsiteY3" fmla="*/ 7525 h 10050"/>
                <a:gd name="connsiteX4" fmla="*/ 5645 w 10000"/>
                <a:gd name="connsiteY4" fmla="*/ 7121 h 10050"/>
                <a:gd name="connsiteX5" fmla="*/ 6613 w 10000"/>
                <a:gd name="connsiteY5" fmla="*/ 151 h 10050"/>
                <a:gd name="connsiteX6" fmla="*/ 6855 w 10000"/>
                <a:gd name="connsiteY6" fmla="*/ 151 h 10050"/>
                <a:gd name="connsiteX7" fmla="*/ 7984 w 10000"/>
                <a:gd name="connsiteY7" fmla="*/ 4595 h 10050"/>
                <a:gd name="connsiteX8" fmla="*/ 9919 w 10000"/>
                <a:gd name="connsiteY8" fmla="*/ 3787 h 10050"/>
                <a:gd name="connsiteX9" fmla="*/ 10000 w 10000"/>
                <a:gd name="connsiteY9" fmla="*/ 4090 h 10050"/>
                <a:gd name="connsiteX10" fmla="*/ 7978 w 10000"/>
                <a:gd name="connsiteY10" fmla="*/ 4960 h 10050"/>
                <a:gd name="connsiteX11" fmla="*/ 7823 w 10000"/>
                <a:gd name="connsiteY11" fmla="*/ 4828 h 10050"/>
                <a:gd name="connsiteX12" fmla="*/ 6774 w 10000"/>
                <a:gd name="connsiteY12" fmla="*/ 454 h 10050"/>
                <a:gd name="connsiteX13" fmla="*/ 5806 w 10000"/>
                <a:gd name="connsiteY13" fmla="*/ 7323 h 10050"/>
                <a:gd name="connsiteX14" fmla="*/ 5806 w 10000"/>
                <a:gd name="connsiteY14" fmla="*/ 7323 h 10050"/>
                <a:gd name="connsiteX15" fmla="*/ 5726 w 10000"/>
                <a:gd name="connsiteY15" fmla="*/ 7424 h 10050"/>
                <a:gd name="connsiteX16" fmla="*/ 4677 w 10000"/>
                <a:gd name="connsiteY16" fmla="*/ 7828 h 10050"/>
                <a:gd name="connsiteX17" fmla="*/ 4597 w 10000"/>
                <a:gd name="connsiteY17" fmla="*/ 7828 h 10050"/>
                <a:gd name="connsiteX18" fmla="*/ 2339 w 10000"/>
                <a:gd name="connsiteY18" fmla="*/ 6818 h 10050"/>
                <a:gd name="connsiteX19" fmla="*/ 0 w 10000"/>
                <a:gd name="connsiteY19" fmla="*/ 10050 h 10050"/>
                <a:gd name="connsiteX20" fmla="*/ 0 w 10000"/>
                <a:gd name="connsiteY20" fmla="*/ 9545 h 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50">
                  <a:moveTo>
                    <a:pt x="0" y="9545"/>
                  </a:moveTo>
                  <a:lnTo>
                    <a:pt x="2177" y="6515"/>
                  </a:lnTo>
                  <a:cubicBezTo>
                    <a:pt x="2233" y="6426"/>
                    <a:pt x="2268" y="6385"/>
                    <a:pt x="2339" y="6414"/>
                  </a:cubicBezTo>
                  <a:lnTo>
                    <a:pt x="4677" y="7525"/>
                  </a:lnTo>
                  <a:lnTo>
                    <a:pt x="5645" y="7121"/>
                  </a:lnTo>
                  <a:lnTo>
                    <a:pt x="6613" y="151"/>
                  </a:lnTo>
                  <a:cubicBezTo>
                    <a:pt x="6667" y="-4"/>
                    <a:pt x="6751" y="-94"/>
                    <a:pt x="6855" y="151"/>
                  </a:cubicBezTo>
                  <a:lnTo>
                    <a:pt x="7984" y="4595"/>
                  </a:lnTo>
                  <a:lnTo>
                    <a:pt x="9919" y="3787"/>
                  </a:lnTo>
                  <a:lnTo>
                    <a:pt x="10000" y="4090"/>
                  </a:lnTo>
                  <a:lnTo>
                    <a:pt x="7978" y="4960"/>
                  </a:lnTo>
                  <a:cubicBezTo>
                    <a:pt x="7918" y="4973"/>
                    <a:pt x="7834" y="4940"/>
                    <a:pt x="7823" y="4828"/>
                  </a:cubicBezTo>
                  <a:lnTo>
                    <a:pt x="6774" y="454"/>
                  </a:lnTo>
                  <a:lnTo>
                    <a:pt x="5806" y="7323"/>
                  </a:lnTo>
                  <a:lnTo>
                    <a:pt x="5806" y="7323"/>
                  </a:lnTo>
                  <a:lnTo>
                    <a:pt x="5726" y="7424"/>
                  </a:lnTo>
                  <a:lnTo>
                    <a:pt x="4677" y="7828"/>
                  </a:lnTo>
                  <a:lnTo>
                    <a:pt x="4597" y="7828"/>
                  </a:lnTo>
                  <a:lnTo>
                    <a:pt x="2339" y="6818"/>
                  </a:lnTo>
                  <a:lnTo>
                    <a:pt x="0" y="10050"/>
                  </a:lnTo>
                  <a:lnTo>
                    <a:pt x="0" y="9545"/>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42" name="Freeform 1115"/>
            <p:cNvSpPr>
              <a:spLocks/>
            </p:cNvSpPr>
            <p:nvPr/>
          </p:nvSpPr>
          <p:spPr bwMode="auto">
            <a:xfrm>
              <a:off x="6479633" y="1965104"/>
              <a:ext cx="310530" cy="341593"/>
            </a:xfrm>
            <a:custGeom>
              <a:avLst/>
              <a:gdLst>
                <a:gd name="T0" fmla="*/ 7 w 10"/>
                <a:gd name="T1" fmla="*/ 11 h 11"/>
                <a:gd name="T2" fmla="*/ 10 w 10"/>
                <a:gd name="T3" fmla="*/ 1 h 11"/>
                <a:gd name="T4" fmla="*/ 10 w 10"/>
                <a:gd name="T5" fmla="*/ 1 h 11"/>
                <a:gd name="T6" fmla="*/ 10 w 10"/>
                <a:gd name="T7" fmla="*/ 1 h 11"/>
                <a:gd name="T8" fmla="*/ 0 w 10"/>
                <a:gd name="T9" fmla="*/ 0 h 11"/>
                <a:gd name="T10" fmla="*/ 0 w 10"/>
                <a:gd name="T11" fmla="*/ 0 h 11"/>
                <a:gd name="T12" fmla="*/ 0 w 10"/>
                <a:gd name="T13" fmla="*/ 0 h 11"/>
                <a:gd name="T14" fmla="*/ 6 w 10"/>
                <a:gd name="T15" fmla="*/ 11 h 11"/>
                <a:gd name="T16" fmla="*/ 6 w 10"/>
                <a:gd name="T17" fmla="*/ 11 h 11"/>
                <a:gd name="T18" fmla="*/ 7 w 10"/>
                <a:gd name="T19" fmla="*/ 11 h 11"/>
                <a:gd name="connsiteX0" fmla="*/ 7000 w 10000"/>
                <a:gd name="connsiteY0" fmla="*/ 10000 h 10000"/>
                <a:gd name="connsiteX1" fmla="*/ 10000 w 10000"/>
                <a:gd name="connsiteY1" fmla="*/ 909 h 10000"/>
                <a:gd name="connsiteX2" fmla="*/ 10000 w 10000"/>
                <a:gd name="connsiteY2" fmla="*/ 909 h 10000"/>
                <a:gd name="connsiteX3" fmla="*/ 10000 w 10000"/>
                <a:gd name="connsiteY3" fmla="*/ 909 h 10000"/>
                <a:gd name="connsiteX4" fmla="*/ 0 w 10000"/>
                <a:gd name="connsiteY4" fmla="*/ 0 h 10000"/>
                <a:gd name="connsiteX5" fmla="*/ 0 w 10000"/>
                <a:gd name="connsiteY5" fmla="*/ 0 h 10000"/>
                <a:gd name="connsiteX6" fmla="*/ 0 w 10000"/>
                <a:gd name="connsiteY6" fmla="*/ 0 h 10000"/>
                <a:gd name="connsiteX7" fmla="*/ 6000 w 10000"/>
                <a:gd name="connsiteY7" fmla="*/ 10000 h 10000"/>
                <a:gd name="connsiteX8" fmla="*/ 7000 w 10000"/>
                <a:gd name="connsiteY8" fmla="*/ 10000 h 10000"/>
                <a:gd name="connsiteX0" fmla="*/ 7000 w 10000"/>
                <a:gd name="connsiteY0" fmla="*/ 10000 h 10000"/>
                <a:gd name="connsiteX1" fmla="*/ 10000 w 10000"/>
                <a:gd name="connsiteY1" fmla="*/ 909 h 10000"/>
                <a:gd name="connsiteX2" fmla="*/ 10000 w 10000"/>
                <a:gd name="connsiteY2" fmla="*/ 909 h 10000"/>
                <a:gd name="connsiteX3" fmla="*/ 10000 w 10000"/>
                <a:gd name="connsiteY3" fmla="*/ 909 h 10000"/>
                <a:gd name="connsiteX4" fmla="*/ 0 w 10000"/>
                <a:gd name="connsiteY4" fmla="*/ 0 h 10000"/>
                <a:gd name="connsiteX5" fmla="*/ 0 w 10000"/>
                <a:gd name="connsiteY5" fmla="*/ 0 h 10000"/>
                <a:gd name="connsiteX6" fmla="*/ 0 w 10000"/>
                <a:gd name="connsiteY6" fmla="*/ 0 h 10000"/>
                <a:gd name="connsiteX7" fmla="*/ 7000 w 10000"/>
                <a:gd name="connsiteY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7000" y="10000"/>
                  </a:moveTo>
                  <a:lnTo>
                    <a:pt x="10000" y="909"/>
                  </a:lnTo>
                  <a:lnTo>
                    <a:pt x="10000" y="909"/>
                  </a:lnTo>
                  <a:lnTo>
                    <a:pt x="10000" y="909"/>
                  </a:lnTo>
                  <a:lnTo>
                    <a:pt x="0" y="0"/>
                  </a:lnTo>
                  <a:lnTo>
                    <a:pt x="0" y="0"/>
                  </a:lnTo>
                  <a:lnTo>
                    <a:pt x="0" y="0"/>
                  </a:lnTo>
                  <a:lnTo>
                    <a:pt x="7000" y="1000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grpSp>
      <p:grpSp>
        <p:nvGrpSpPr>
          <p:cNvPr id="8205" name="Group 4"/>
          <p:cNvGrpSpPr>
            <a:grpSpLocks/>
          </p:cNvGrpSpPr>
          <p:nvPr/>
        </p:nvGrpSpPr>
        <p:grpSpPr bwMode="auto">
          <a:xfrm>
            <a:off x="3318393" y="2589212"/>
            <a:ext cx="2317750" cy="1536700"/>
            <a:chOff x="3585671" y="2489045"/>
            <a:chExt cx="2102582" cy="602121"/>
          </a:xfrm>
        </p:grpSpPr>
        <p:sp>
          <p:nvSpPr>
            <p:cNvPr id="8214" name="Rectangle 142"/>
            <p:cNvSpPr>
              <a:spLocks noChangeArrowheads="1"/>
            </p:cNvSpPr>
            <p:nvPr/>
          </p:nvSpPr>
          <p:spPr bwMode="auto">
            <a:xfrm flipH="1">
              <a:off x="3585671" y="2988744"/>
              <a:ext cx="1920240" cy="102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n-US" altLang="en-US" sz="1100">
                <a:solidFill>
                  <a:schemeClr val="tx2"/>
                </a:solidFill>
                <a:latin typeface="Arial" pitchFamily="34" charset="0"/>
                <a:cs typeface="Arial" pitchFamily="34" charset="0"/>
              </a:endParaRPr>
            </a:p>
          </p:txBody>
        </p:sp>
        <p:sp>
          <p:nvSpPr>
            <p:cNvPr id="8217" name="TextBox 143"/>
            <p:cNvSpPr txBox="1">
              <a:spLocks noChangeArrowheads="1"/>
            </p:cNvSpPr>
            <p:nvPr/>
          </p:nvSpPr>
          <p:spPr bwMode="auto">
            <a:xfrm flipH="1">
              <a:off x="3797370" y="2489045"/>
              <a:ext cx="1890883" cy="32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2400" b="1" dirty="0" smtClean="0">
                  <a:solidFill>
                    <a:schemeClr val="accent3">
                      <a:lumMod val="20000"/>
                      <a:lumOff val="80000"/>
                    </a:schemeClr>
                  </a:solidFill>
                  <a:latin typeface="Arial" panose="020B0604020202020204" pitchFamily="34" charset="0"/>
                  <a:ea typeface="Adobe Fan Heiti Std B"/>
                  <a:cs typeface="Arial" panose="020B0604020202020204" pitchFamily="34" charset="0"/>
                </a:rPr>
                <a:t>Summit </a:t>
              </a:r>
            </a:p>
            <a:p>
              <a:pPr algn="ctr" eaLnBrk="1" hangingPunct="1">
                <a:spcBef>
                  <a:spcPct val="0"/>
                </a:spcBef>
                <a:buFontTx/>
                <a:buNone/>
                <a:defRPr/>
              </a:pPr>
              <a:r>
                <a:rPr lang="en-US" altLang="en-US" sz="2400" b="1" dirty="0" smtClean="0">
                  <a:solidFill>
                    <a:schemeClr val="accent3">
                      <a:lumMod val="20000"/>
                      <a:lumOff val="80000"/>
                    </a:schemeClr>
                  </a:solidFill>
                  <a:latin typeface="Arial" panose="020B0604020202020204" pitchFamily="34" charset="0"/>
                  <a:ea typeface="Adobe Fan Heiti Std B"/>
                  <a:cs typeface="Arial" panose="020B0604020202020204" pitchFamily="34" charset="0"/>
                </a:rPr>
                <a:t>Objectives</a:t>
              </a:r>
            </a:p>
          </p:txBody>
        </p:sp>
      </p:grpSp>
      <p:sp>
        <p:nvSpPr>
          <p:cNvPr id="146" name="Rounded Rectangle 4"/>
          <p:cNvSpPr/>
          <p:nvPr/>
        </p:nvSpPr>
        <p:spPr>
          <a:xfrm>
            <a:off x="0" y="101600"/>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GB" b="1" dirty="0">
                <a:latin typeface="Arial" panose="020B0604020202020204" pitchFamily="34" charset="0"/>
                <a:cs typeface="Arial" panose="020B0604020202020204" pitchFamily="34" charset="0"/>
              </a:rPr>
              <a:t>2. Summit Objectives</a:t>
            </a:r>
          </a:p>
        </p:txBody>
      </p:sp>
      <p:sp>
        <p:nvSpPr>
          <p:cNvPr id="8207" name="TextBox 149"/>
          <p:cNvSpPr txBox="1">
            <a:spLocks noChangeArrowheads="1"/>
          </p:cNvSpPr>
          <p:nvPr/>
        </p:nvSpPr>
        <p:spPr bwMode="auto">
          <a:xfrm flipH="1">
            <a:off x="3756025" y="609600"/>
            <a:ext cx="2187575"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Clr>
                <a:srgbClr val="00B050"/>
              </a:buClr>
              <a:buFontTx/>
              <a:buNone/>
            </a:pPr>
            <a:r>
              <a:rPr lang="en-US" altLang="en-US" sz="1400" dirty="0"/>
              <a:t>Develop, publish and consult on sector-focused implementation roadmaps for the successful development and delivery of PPP projects in Nigeria over the next 10 years.</a:t>
            </a:r>
            <a:endParaRPr lang="en-GB" altLang="en-US" sz="1400" dirty="0"/>
          </a:p>
        </p:txBody>
      </p:sp>
      <p:sp>
        <p:nvSpPr>
          <p:cNvPr id="8208" name="TextBox 150"/>
          <p:cNvSpPr txBox="1">
            <a:spLocks noChangeArrowheads="1"/>
          </p:cNvSpPr>
          <p:nvPr/>
        </p:nvSpPr>
        <p:spPr bwMode="auto">
          <a:xfrm flipH="1">
            <a:off x="6750073" y="1443037"/>
            <a:ext cx="2023713"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Clr>
                <a:srgbClr val="00B050"/>
              </a:buClr>
              <a:buFontTx/>
              <a:buNone/>
            </a:pPr>
            <a:r>
              <a:rPr lang="en-US" altLang="en-US" sz="1400" dirty="0"/>
              <a:t>Build and enhance private and public sector institutional capacity for the delivery of PPP projects in Nigeria.</a:t>
            </a:r>
            <a:endParaRPr lang="en-GB" altLang="en-US" sz="1400" dirty="0"/>
          </a:p>
        </p:txBody>
      </p:sp>
      <p:sp>
        <p:nvSpPr>
          <p:cNvPr id="8209" name="TextBox 154"/>
          <p:cNvSpPr txBox="1">
            <a:spLocks noChangeArrowheads="1"/>
          </p:cNvSpPr>
          <p:nvPr/>
        </p:nvSpPr>
        <p:spPr bwMode="auto">
          <a:xfrm flipH="1">
            <a:off x="741881" y="3276600"/>
            <a:ext cx="222885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Clr>
                <a:srgbClr val="00B050"/>
              </a:buClr>
              <a:buFontTx/>
              <a:buNone/>
            </a:pPr>
            <a:r>
              <a:rPr lang="en-US" altLang="en-US" sz="1400" dirty="0"/>
              <a:t>Establish a PPP Community of Practice that will serve as an accessible resource/support for the identification, appraisal, and execution of federal and state government PPP projects across each of the summit focus areas.</a:t>
            </a:r>
            <a:endParaRPr lang="en-GB" altLang="en-US" sz="1400" dirty="0"/>
          </a:p>
        </p:txBody>
      </p:sp>
      <p:sp>
        <p:nvSpPr>
          <p:cNvPr id="8210" name="TextBox 155"/>
          <p:cNvSpPr txBox="1">
            <a:spLocks noChangeArrowheads="1"/>
          </p:cNvSpPr>
          <p:nvPr/>
        </p:nvSpPr>
        <p:spPr bwMode="auto">
          <a:xfrm flipH="1">
            <a:off x="1346718" y="1495425"/>
            <a:ext cx="18415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Clr>
                <a:srgbClr val="00B050"/>
              </a:buClr>
              <a:buFontTx/>
              <a:buNone/>
            </a:pPr>
            <a:r>
              <a:rPr lang="en-US" altLang="en-US" sz="1400" dirty="0"/>
              <a:t>Establish a credible platform for sharing best practice, and periodically reviewing the progress of PPP projects in Nigeria.</a:t>
            </a:r>
            <a:endParaRPr lang="en-GB" altLang="en-US" sz="1400" dirty="0"/>
          </a:p>
        </p:txBody>
      </p:sp>
      <p:sp>
        <p:nvSpPr>
          <p:cNvPr id="8211" name="TextBox 108"/>
          <p:cNvSpPr txBox="1">
            <a:spLocks noChangeArrowheads="1"/>
          </p:cNvSpPr>
          <p:nvPr/>
        </p:nvSpPr>
        <p:spPr bwMode="auto">
          <a:xfrm flipH="1">
            <a:off x="6610867" y="3271837"/>
            <a:ext cx="2304533" cy="289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Clr>
                <a:srgbClr val="00B050"/>
              </a:buClr>
              <a:buFontTx/>
              <a:buNone/>
            </a:pPr>
            <a:r>
              <a:rPr lang="en-US" altLang="en-US" sz="1400" dirty="0"/>
              <a:t>Create an opportunity for senior policy makers to interact with potential investors, fund managers and delivery partners in a number of critical infrastructure sectors, with a view to initiating the process of establishing the mutual understanding and trust, critical to creating the environment for the delivery of successful PPP projects.</a:t>
            </a:r>
            <a:endParaRPr lang="en-GB" altLang="en-US" sz="1400" dirty="0"/>
          </a:p>
        </p:txBody>
      </p:sp>
      <p:sp>
        <p:nvSpPr>
          <p:cNvPr id="8212" name="TextBox 109"/>
          <p:cNvSpPr txBox="1">
            <a:spLocks noChangeArrowheads="1"/>
          </p:cNvSpPr>
          <p:nvPr/>
        </p:nvSpPr>
        <p:spPr bwMode="auto">
          <a:xfrm flipH="1">
            <a:off x="3686392" y="4927600"/>
            <a:ext cx="2333408"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Clr>
                <a:srgbClr val="00B050"/>
              </a:buClr>
              <a:buFontTx/>
              <a:buNone/>
            </a:pPr>
            <a:r>
              <a:rPr lang="en-US" altLang="en-US" sz="1400" dirty="0"/>
              <a:t>Educate prospective project sponsors / developers and financiers about the prospects and the opportunities open to private sector players in the provision and financing of infrastructure </a:t>
            </a:r>
            <a:r>
              <a:rPr lang="en-US" altLang="en-US" sz="1400" dirty="0" smtClean="0"/>
              <a:t>projects</a:t>
            </a:r>
            <a:endParaRPr lang="en-US" altLang="en-US" sz="1400" dirty="0"/>
          </a:p>
        </p:txBody>
      </p:sp>
      <p:pic>
        <p:nvPicPr>
          <p:cNvPr id="821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7019925" y="96838"/>
            <a:ext cx="187325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6571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4"/>
          <p:cNvSpPr/>
          <p:nvPr/>
        </p:nvSpPr>
        <p:spPr>
          <a:xfrm>
            <a:off x="1588" y="150813"/>
            <a:ext cx="5789612" cy="449262"/>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sz="2800" dirty="0">
                <a:solidFill>
                  <a:prstClr val="white"/>
                </a:solidFill>
              </a:rPr>
              <a:t>KEY PROJECT MILESTONES</a:t>
            </a:r>
          </a:p>
        </p:txBody>
      </p:sp>
      <p:sp>
        <p:nvSpPr>
          <p:cNvPr id="110" name="Rectangle 109"/>
          <p:cNvSpPr/>
          <p:nvPr/>
        </p:nvSpPr>
        <p:spPr>
          <a:xfrm>
            <a:off x="0" y="0"/>
            <a:ext cx="9144000" cy="6858000"/>
          </a:xfrm>
          <a:prstGeom prst="rect">
            <a:avLst/>
          </a:prstGeom>
          <a:gradFill flip="none" rotWithShape="1">
            <a:gsLst>
              <a:gs pos="125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268" name="Rectangle 20"/>
          <p:cNvSpPr>
            <a:spLocks noChangeArrowheads="1"/>
          </p:cNvSpPr>
          <p:nvPr>
            <p:custDataLst>
              <p:tags r:id="rId1"/>
            </p:custDataLst>
          </p:nvPr>
        </p:nvSpPr>
        <p:spPr bwMode="auto">
          <a:xfrm>
            <a:off x="2662238" y="979488"/>
            <a:ext cx="5745162" cy="474662"/>
          </a:xfrm>
          <a:prstGeom prst="rect">
            <a:avLst/>
          </a:prstGeom>
          <a:solidFill>
            <a:srgbClr val="009B76"/>
          </a:solidFill>
          <a:ln>
            <a:noFill/>
          </a:ln>
          <a:extLst>
            <a:ext uri="{91240B29-F687-4F45-9708-019B960494DF}">
              <a14:hiddenLine xmlns:a14="http://schemas.microsoft.com/office/drawing/2010/main" xmlns="" w="9525">
                <a:solidFill>
                  <a:srgbClr val="000000"/>
                </a:solidFill>
                <a:prstDash val="sysDot"/>
                <a:miter lim="800000"/>
                <a:headEnd/>
                <a:tailEnd/>
              </a14:hiddenLine>
            </a:ext>
          </a:extLst>
        </p:spPr>
        <p:txBody>
          <a:bodyPr lIns="113579" tIns="56789" rIns="113579" bIns="56789" anchor="ctr"/>
          <a:lstStyle>
            <a:lvl1pPr>
              <a:defRPr>
                <a:solidFill>
                  <a:schemeClr val="tx1"/>
                </a:solidFill>
                <a:latin typeface="Calibri" pitchFamily="34" charset="0"/>
              </a:defRPr>
            </a:lvl1pPr>
            <a:lvl2pPr indent="-304800">
              <a:defRPr>
                <a:solidFill>
                  <a:schemeClr val="tx1"/>
                </a:solidFill>
                <a:latin typeface="Calibri" pitchFamily="34" charset="0"/>
              </a:defRPr>
            </a:lvl2pPr>
            <a:lvl3pPr indent="-269875">
              <a:defRPr>
                <a:solidFill>
                  <a:schemeClr val="tx1"/>
                </a:solidFill>
                <a:latin typeface="Calibri" pitchFamily="34" charset="0"/>
              </a:defRPr>
            </a:lvl3pPr>
            <a:lvl4pPr indent="-233363">
              <a:defRPr>
                <a:solidFill>
                  <a:schemeClr val="tx1"/>
                </a:solidFill>
                <a:latin typeface="Calibri" pitchFamily="34" charset="0"/>
              </a:defRPr>
            </a:lvl4pPr>
            <a:lvl5pPr indent="-233363">
              <a:defRPr>
                <a:solidFill>
                  <a:schemeClr val="tx1"/>
                </a:solidFill>
                <a:latin typeface="Calibri" pitchFamily="34" charset="0"/>
              </a:defRPr>
            </a:lvl5pPr>
            <a:lvl6pPr indent="-233363" eaLnBrk="0" fontAlgn="base" hangingPunct="0">
              <a:spcBef>
                <a:spcPct val="0"/>
              </a:spcBef>
              <a:spcAft>
                <a:spcPct val="0"/>
              </a:spcAft>
              <a:defRPr>
                <a:solidFill>
                  <a:schemeClr val="tx1"/>
                </a:solidFill>
                <a:latin typeface="Calibri" pitchFamily="34" charset="0"/>
              </a:defRPr>
            </a:lvl6pPr>
            <a:lvl7pPr indent="-233363" eaLnBrk="0" fontAlgn="base" hangingPunct="0">
              <a:spcBef>
                <a:spcPct val="0"/>
              </a:spcBef>
              <a:spcAft>
                <a:spcPct val="0"/>
              </a:spcAft>
              <a:defRPr>
                <a:solidFill>
                  <a:schemeClr val="tx1"/>
                </a:solidFill>
                <a:latin typeface="Calibri" pitchFamily="34" charset="0"/>
              </a:defRPr>
            </a:lvl7pPr>
            <a:lvl8pPr indent="-233363" eaLnBrk="0" fontAlgn="base" hangingPunct="0">
              <a:spcBef>
                <a:spcPct val="0"/>
              </a:spcBef>
              <a:spcAft>
                <a:spcPct val="0"/>
              </a:spcAft>
              <a:defRPr>
                <a:solidFill>
                  <a:schemeClr val="tx1"/>
                </a:solidFill>
                <a:latin typeface="Calibri" pitchFamily="34" charset="0"/>
              </a:defRPr>
            </a:lvl8pPr>
            <a:lvl9pPr indent="-233363"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400">
                <a:solidFill>
                  <a:srgbClr val="FFFFFF"/>
                </a:solidFill>
                <a:latin typeface="Garamond" pitchFamily="18" charset="0"/>
                <a:ea typeface="MS PGothic" pitchFamily="34" charset="-128"/>
              </a:rPr>
              <a:t>Implementation and Successful completion</a:t>
            </a:r>
          </a:p>
        </p:txBody>
      </p:sp>
      <p:sp>
        <p:nvSpPr>
          <p:cNvPr id="288" name="TextBox 287"/>
          <p:cNvSpPr txBox="1"/>
          <p:nvPr/>
        </p:nvSpPr>
        <p:spPr>
          <a:xfrm>
            <a:off x="565150" y="5021263"/>
            <a:ext cx="7842250" cy="1684337"/>
          </a:xfrm>
          <a:prstGeom prst="rect">
            <a:avLst/>
          </a:prstGeom>
          <a:ln w="9525">
            <a:solidFill>
              <a:srgbClr val="0070C0"/>
            </a:solidFill>
            <a:prstDash val="sysDot"/>
          </a:ln>
        </p:spPr>
        <p:txBody>
          <a:bodyPr lIns="72000" tIns="72000" rIns="72000" bIns="72000">
            <a:spAutoFit/>
          </a:bodyPr>
          <a:lstStyle>
            <a:defPPr>
              <a:defRPr lang="en-US"/>
            </a:defPPr>
            <a:lvl1pPr indent="0">
              <a:lnSpc>
                <a:spcPct val="100000"/>
              </a:lnSpc>
              <a:spcBef>
                <a:spcPts val="0"/>
              </a:spcBef>
              <a:spcAft>
                <a:spcPts val="0"/>
              </a:spcAft>
              <a:buFont typeface="Arial" pitchFamily="34" charset="0"/>
              <a:buNone/>
              <a:defRPr sz="1600" b="0">
                <a:solidFill>
                  <a:schemeClr val="tx2"/>
                </a:solidFill>
                <a:latin typeface="+mj-lt"/>
              </a:defRPr>
            </a:lvl1pPr>
            <a:lvl2pPr marL="0" indent="0">
              <a:lnSpc>
                <a:spcPct val="100000"/>
              </a:lnSpc>
              <a:spcBef>
                <a:spcPts val="0"/>
              </a:spcBef>
              <a:spcAft>
                <a:spcPts val="600"/>
              </a:spcAft>
              <a:buFont typeface="Arial" pitchFamily="34" charset="0"/>
              <a:buNone/>
              <a:defRPr sz="1050">
                <a:latin typeface="+mj-lt"/>
              </a:defRPr>
            </a:lvl2pPr>
            <a:lvl3pPr marL="174625" lvl="2" indent="-174625">
              <a:lnSpc>
                <a:spcPct val="100000"/>
              </a:lnSpc>
              <a:spcBef>
                <a:spcPts val="0"/>
              </a:spcBef>
              <a:spcAft>
                <a:spcPts val="0"/>
              </a:spcAft>
              <a:buClr>
                <a:schemeClr val="bg1">
                  <a:lumMod val="50000"/>
                </a:schemeClr>
              </a:buClr>
              <a:buFont typeface="Wingdings 2" pitchFamily="18" charset="2"/>
              <a:buChar char=""/>
              <a:defRPr sz="1050">
                <a:latin typeface="+mj-lt"/>
              </a:defRPr>
            </a:lvl3pPr>
            <a:lvl4pPr marL="363538" lvl="3" indent="-188913">
              <a:lnSpc>
                <a:spcPct val="100000"/>
              </a:lnSpc>
              <a:spcBef>
                <a:spcPts val="0"/>
              </a:spcBef>
              <a:spcAft>
                <a:spcPts val="0"/>
              </a:spcAft>
              <a:buClr>
                <a:schemeClr val="bg1">
                  <a:lumMod val="50000"/>
                </a:schemeClr>
              </a:buClr>
              <a:buFont typeface="Arial" pitchFamily="34" charset="0"/>
              <a:buChar char="–"/>
              <a:defRPr sz="1050">
                <a:latin typeface="+mj-lt"/>
              </a:defRPr>
            </a:lvl4pPr>
            <a:lvl5pPr marL="0" indent="0">
              <a:lnSpc>
                <a:spcPct val="100000"/>
              </a:lnSpc>
              <a:spcBef>
                <a:spcPts val="0"/>
              </a:spcBef>
              <a:spcAft>
                <a:spcPts val="600"/>
              </a:spcAft>
              <a:buFont typeface="Arial" pitchFamily="34" charset="0"/>
              <a:buNone/>
              <a:defRPr sz="1400" b="0" cap="none" baseline="0">
                <a:solidFill>
                  <a:schemeClr val="tx2"/>
                </a:solidFill>
                <a:latin typeface="+mj-lt"/>
              </a:defRPr>
            </a:lvl5pPr>
            <a:lvl6pPr marL="0" indent="0">
              <a:lnSpc>
                <a:spcPct val="80000"/>
              </a:lnSpc>
              <a:spcBef>
                <a:spcPts val="300"/>
              </a:spcBef>
              <a:spcAft>
                <a:spcPts val="300"/>
              </a:spcAft>
              <a:buFont typeface="Arial" pitchFamily="34" charset="0"/>
              <a:buNone/>
              <a:defRPr sz="1100" b="0" i="0">
                <a:solidFill>
                  <a:srgbClr val="FF7900"/>
                </a:solidFill>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NZ" b="1" kern="0" dirty="0" smtClean="0">
                <a:solidFill>
                  <a:srgbClr val="0070C0"/>
                </a:solidFill>
                <a:latin typeface="Garamond"/>
              </a:rPr>
              <a:t>Project Status Update</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Planning for the Infrastructure PPP Summit is in earnest with the constitution of the Summit Advisory Committee and the Joint Working Committee with representation from the Ministry of Budget &amp; National Planning, ICRC, Office of the Secretary to the Government of the Federation and the Summit convenors.</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A roadmap planning tool populated with the ICRC’s 2014 PPP Project Pipeline has been produced, and validated with owner MDAs at the 2-day pre-Summit Workshop held between 1-2 March 2016.</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The next key milestone is the Public Private Dialogue, which will seek to invite private sector engagement in the development of the sector-focussed roadmaps.</a:t>
            </a:r>
            <a:endParaRPr lang="en-NZ" sz="1200" kern="0" dirty="0">
              <a:solidFill>
                <a:srgbClr val="262626"/>
              </a:solidFill>
              <a:latin typeface="Arial" panose="020B0604020202020204" pitchFamily="34" charset="0"/>
              <a:cs typeface="Arial" panose="020B0604020202020204" pitchFamily="34" charset="0"/>
            </a:endParaRPr>
          </a:p>
        </p:txBody>
      </p:sp>
      <p:sp>
        <p:nvSpPr>
          <p:cNvPr id="289" name="TextBox 288"/>
          <p:cNvSpPr txBox="1"/>
          <p:nvPr/>
        </p:nvSpPr>
        <p:spPr>
          <a:xfrm>
            <a:off x="5727700" y="1573213"/>
            <a:ext cx="2679700" cy="2719387"/>
          </a:xfrm>
          <a:prstGeom prst="rect">
            <a:avLst/>
          </a:prstGeom>
          <a:ln w="9525">
            <a:solidFill>
              <a:schemeClr val="bg1">
                <a:lumMod val="50000"/>
              </a:schemeClr>
            </a:solidFill>
            <a:prstDash val="sysDot"/>
          </a:ln>
        </p:spPr>
        <p:txBody>
          <a:bodyPr lIns="72000" tIns="72000" rIns="72000" bIns="72000"/>
          <a:lstStyle>
            <a:defPPr>
              <a:defRPr lang="en-US"/>
            </a:defPPr>
            <a:lvl1pPr indent="0">
              <a:lnSpc>
                <a:spcPct val="100000"/>
              </a:lnSpc>
              <a:spcBef>
                <a:spcPts val="0"/>
              </a:spcBef>
              <a:spcAft>
                <a:spcPts val="0"/>
              </a:spcAft>
              <a:buFont typeface="Arial" pitchFamily="34" charset="0"/>
              <a:buNone/>
              <a:defRPr sz="1600" b="0">
                <a:solidFill>
                  <a:schemeClr val="tx2"/>
                </a:solidFill>
                <a:latin typeface="+mj-lt"/>
              </a:defRPr>
            </a:lvl1pPr>
            <a:lvl2pPr marL="0" indent="0">
              <a:lnSpc>
                <a:spcPct val="100000"/>
              </a:lnSpc>
              <a:spcBef>
                <a:spcPts val="0"/>
              </a:spcBef>
              <a:spcAft>
                <a:spcPts val="600"/>
              </a:spcAft>
              <a:buFont typeface="Arial" pitchFamily="34" charset="0"/>
              <a:buNone/>
              <a:defRPr sz="1050">
                <a:latin typeface="+mj-lt"/>
              </a:defRPr>
            </a:lvl2pPr>
            <a:lvl3pPr marL="174625" lvl="2" indent="-174625">
              <a:lnSpc>
                <a:spcPct val="100000"/>
              </a:lnSpc>
              <a:spcBef>
                <a:spcPts val="0"/>
              </a:spcBef>
              <a:spcAft>
                <a:spcPts val="0"/>
              </a:spcAft>
              <a:buClr>
                <a:schemeClr val="bg1">
                  <a:lumMod val="50000"/>
                </a:schemeClr>
              </a:buClr>
              <a:buFont typeface="Wingdings 2" pitchFamily="18" charset="2"/>
              <a:buChar char=""/>
              <a:defRPr sz="1050">
                <a:latin typeface="+mj-lt"/>
              </a:defRPr>
            </a:lvl3pPr>
            <a:lvl4pPr marL="363538" lvl="3" indent="-188913">
              <a:lnSpc>
                <a:spcPct val="100000"/>
              </a:lnSpc>
              <a:spcBef>
                <a:spcPts val="0"/>
              </a:spcBef>
              <a:spcAft>
                <a:spcPts val="0"/>
              </a:spcAft>
              <a:buClr>
                <a:schemeClr val="bg1">
                  <a:lumMod val="50000"/>
                </a:schemeClr>
              </a:buClr>
              <a:buFont typeface="Arial" pitchFamily="34" charset="0"/>
              <a:buChar char="–"/>
              <a:defRPr sz="1050">
                <a:latin typeface="+mj-lt"/>
              </a:defRPr>
            </a:lvl4pPr>
            <a:lvl5pPr marL="0" indent="0">
              <a:lnSpc>
                <a:spcPct val="100000"/>
              </a:lnSpc>
              <a:spcBef>
                <a:spcPts val="0"/>
              </a:spcBef>
              <a:spcAft>
                <a:spcPts val="600"/>
              </a:spcAft>
              <a:buFont typeface="Arial" pitchFamily="34" charset="0"/>
              <a:buNone/>
              <a:defRPr sz="1400" b="0" cap="none" baseline="0">
                <a:solidFill>
                  <a:schemeClr val="tx2"/>
                </a:solidFill>
                <a:latin typeface="+mj-lt"/>
              </a:defRPr>
            </a:lvl5pPr>
            <a:lvl6pPr marL="0" indent="0">
              <a:lnSpc>
                <a:spcPct val="80000"/>
              </a:lnSpc>
              <a:spcBef>
                <a:spcPts val="300"/>
              </a:spcBef>
              <a:spcAft>
                <a:spcPts val="300"/>
              </a:spcAft>
              <a:buFont typeface="Arial" pitchFamily="34" charset="0"/>
              <a:buNone/>
              <a:defRPr sz="1100" b="0" i="0">
                <a:solidFill>
                  <a:srgbClr val="FF7900"/>
                </a:solidFill>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NZ" b="1" kern="0" dirty="0" smtClean="0">
                <a:solidFill>
                  <a:prstClr val="black">
                    <a:lumMod val="65000"/>
                    <a:lumOff val="35000"/>
                  </a:prstClr>
                </a:solidFill>
                <a:latin typeface="Garamond"/>
              </a:rPr>
              <a:t>Summit &amp; Follow Up Activities</a:t>
            </a:r>
            <a:endParaRPr lang="en-NZ" b="1" kern="0" dirty="0">
              <a:solidFill>
                <a:prstClr val="black">
                  <a:lumMod val="65000"/>
                  <a:lumOff val="35000"/>
                </a:prstClr>
              </a:solidFill>
              <a:latin typeface="Garamond"/>
            </a:endParaRP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Explore Strategic context for PPPs in the current fiscal environment</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Establish challenges and opportunities ahead</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Set out the Governments Infrastructure PPP Policy Focus</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Set out private sector commitments to addressing Nigeria’s infrastructure deficit</a:t>
            </a:r>
          </a:p>
          <a:p>
            <a:pPr lvl="2">
              <a:buClr>
                <a:prstClr val="white">
                  <a:lumMod val="50000"/>
                </a:prstClr>
              </a:buClr>
              <a:buFont typeface="Arial" panose="020B0604020202020204" pitchFamily="34" charset="0"/>
              <a:buChar char="•"/>
              <a:defRPr/>
            </a:pPr>
            <a:endParaRPr lang="en-NZ" sz="1200" kern="0" dirty="0">
              <a:solidFill>
                <a:srgbClr val="262626"/>
              </a:solidFill>
            </a:endParaRPr>
          </a:p>
        </p:txBody>
      </p:sp>
      <p:sp>
        <p:nvSpPr>
          <p:cNvPr id="290" name="TextBox 289"/>
          <p:cNvSpPr txBox="1"/>
          <p:nvPr/>
        </p:nvSpPr>
        <p:spPr>
          <a:xfrm>
            <a:off x="2984500" y="1573213"/>
            <a:ext cx="2624138" cy="2719387"/>
          </a:xfrm>
          <a:prstGeom prst="rect">
            <a:avLst/>
          </a:prstGeom>
          <a:ln w="9525">
            <a:solidFill>
              <a:srgbClr val="00B050"/>
            </a:solidFill>
            <a:prstDash val="sysDot"/>
          </a:ln>
        </p:spPr>
        <p:txBody>
          <a:bodyPr lIns="72000" tIns="72000" rIns="72000" bIns="72000"/>
          <a:lstStyle>
            <a:defPPr>
              <a:defRPr lang="en-US"/>
            </a:defPPr>
            <a:lvl1pPr indent="0">
              <a:lnSpc>
                <a:spcPct val="100000"/>
              </a:lnSpc>
              <a:spcBef>
                <a:spcPts val="0"/>
              </a:spcBef>
              <a:spcAft>
                <a:spcPts val="0"/>
              </a:spcAft>
              <a:buFont typeface="Arial" pitchFamily="34" charset="0"/>
              <a:buNone/>
              <a:defRPr sz="1600" b="0">
                <a:solidFill>
                  <a:schemeClr val="tx2"/>
                </a:solidFill>
                <a:latin typeface="+mj-lt"/>
              </a:defRPr>
            </a:lvl1pPr>
            <a:lvl2pPr marL="0" indent="0">
              <a:lnSpc>
                <a:spcPct val="100000"/>
              </a:lnSpc>
              <a:spcBef>
                <a:spcPts val="0"/>
              </a:spcBef>
              <a:spcAft>
                <a:spcPts val="600"/>
              </a:spcAft>
              <a:buFont typeface="Arial" pitchFamily="34" charset="0"/>
              <a:buNone/>
              <a:defRPr sz="1050">
                <a:latin typeface="+mj-lt"/>
              </a:defRPr>
            </a:lvl2pPr>
            <a:lvl3pPr marL="174625" lvl="2" indent="-174625">
              <a:lnSpc>
                <a:spcPct val="100000"/>
              </a:lnSpc>
              <a:spcBef>
                <a:spcPts val="0"/>
              </a:spcBef>
              <a:spcAft>
                <a:spcPts val="0"/>
              </a:spcAft>
              <a:buClr>
                <a:schemeClr val="bg1">
                  <a:lumMod val="50000"/>
                </a:schemeClr>
              </a:buClr>
              <a:buFont typeface="Wingdings 2" pitchFamily="18" charset="2"/>
              <a:buChar char=""/>
              <a:defRPr sz="1050">
                <a:latin typeface="+mj-lt"/>
              </a:defRPr>
            </a:lvl3pPr>
            <a:lvl4pPr marL="363538" lvl="3" indent="-188913">
              <a:lnSpc>
                <a:spcPct val="100000"/>
              </a:lnSpc>
              <a:spcBef>
                <a:spcPts val="0"/>
              </a:spcBef>
              <a:spcAft>
                <a:spcPts val="0"/>
              </a:spcAft>
              <a:buClr>
                <a:schemeClr val="bg1">
                  <a:lumMod val="50000"/>
                </a:schemeClr>
              </a:buClr>
              <a:buFont typeface="Arial" pitchFamily="34" charset="0"/>
              <a:buChar char="–"/>
              <a:defRPr sz="1050">
                <a:latin typeface="+mj-lt"/>
              </a:defRPr>
            </a:lvl4pPr>
            <a:lvl5pPr marL="0" indent="0">
              <a:lnSpc>
                <a:spcPct val="100000"/>
              </a:lnSpc>
              <a:spcBef>
                <a:spcPts val="0"/>
              </a:spcBef>
              <a:spcAft>
                <a:spcPts val="600"/>
              </a:spcAft>
              <a:buFont typeface="Arial" pitchFamily="34" charset="0"/>
              <a:buNone/>
              <a:defRPr sz="1400" b="0" cap="none" baseline="0">
                <a:solidFill>
                  <a:schemeClr val="tx2"/>
                </a:solidFill>
                <a:latin typeface="+mj-lt"/>
              </a:defRPr>
            </a:lvl5pPr>
            <a:lvl6pPr marL="0" indent="0">
              <a:lnSpc>
                <a:spcPct val="80000"/>
              </a:lnSpc>
              <a:spcBef>
                <a:spcPts val="300"/>
              </a:spcBef>
              <a:spcAft>
                <a:spcPts val="300"/>
              </a:spcAft>
              <a:buFont typeface="Arial" pitchFamily="34" charset="0"/>
              <a:buNone/>
              <a:defRPr sz="1100" b="0" i="0">
                <a:solidFill>
                  <a:srgbClr val="FF7900"/>
                </a:solidFill>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NZ" b="1" kern="0" dirty="0" err="1" smtClean="0">
                <a:solidFill>
                  <a:srgbClr val="008000"/>
                </a:solidFill>
                <a:latin typeface="Garamond"/>
              </a:rPr>
              <a:t>Roadmapping</a:t>
            </a:r>
            <a:r>
              <a:rPr lang="en-NZ" b="1" kern="0" dirty="0" smtClean="0">
                <a:solidFill>
                  <a:srgbClr val="008000"/>
                </a:solidFill>
                <a:latin typeface="Garamond"/>
              </a:rPr>
              <a:t> &amp; Data Validation</a:t>
            </a:r>
            <a:endParaRPr lang="en-NZ" b="1" kern="0" dirty="0">
              <a:solidFill>
                <a:srgbClr val="008000"/>
              </a:solidFill>
              <a:latin typeface="Garamond"/>
            </a:endParaRP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Review Project Pipeline Data</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Capacity Building workshops for MDA’s</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Produce Draft Project Roadmap Framework</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Validate Draft Project Roadmap in pre-Summit workshops and stakeholder roundtables</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Review output of Public Private Dialogue and produce </a:t>
            </a:r>
            <a:r>
              <a:rPr lang="en-NZ" sz="1200" kern="0" dirty="0">
                <a:solidFill>
                  <a:srgbClr val="262626"/>
                </a:solidFill>
                <a:latin typeface="Arial" panose="020B0604020202020204" pitchFamily="34" charset="0"/>
                <a:cs typeface="Arial" panose="020B0604020202020204" pitchFamily="34" charset="0"/>
              </a:rPr>
              <a:t>Vice </a:t>
            </a:r>
            <a:r>
              <a:rPr lang="en-NZ" sz="1200" kern="0" dirty="0" smtClean="0">
                <a:solidFill>
                  <a:srgbClr val="262626"/>
                </a:solidFill>
                <a:latin typeface="Arial" panose="020B0604020202020204" pitchFamily="34" charset="0"/>
                <a:cs typeface="Arial" panose="020B0604020202020204" pitchFamily="34" charset="0"/>
              </a:rPr>
              <a:t>President’s briefing note</a:t>
            </a:r>
          </a:p>
        </p:txBody>
      </p:sp>
      <p:sp>
        <p:nvSpPr>
          <p:cNvPr id="291" name="TextBox 290"/>
          <p:cNvSpPr txBox="1"/>
          <p:nvPr/>
        </p:nvSpPr>
        <p:spPr>
          <a:xfrm>
            <a:off x="571500" y="1573213"/>
            <a:ext cx="2293938" cy="2719387"/>
          </a:xfrm>
          <a:prstGeom prst="rect">
            <a:avLst/>
          </a:prstGeom>
          <a:ln w="9525">
            <a:solidFill>
              <a:srgbClr val="4F2D7F"/>
            </a:solidFill>
            <a:prstDash val="sysDot"/>
          </a:ln>
        </p:spPr>
        <p:txBody>
          <a:bodyPr lIns="72000" tIns="72000" rIns="72000" bIns="72000"/>
          <a:lstStyle>
            <a:defPPr>
              <a:defRPr lang="en-US"/>
            </a:defPPr>
            <a:lvl1pPr indent="0">
              <a:lnSpc>
                <a:spcPct val="100000"/>
              </a:lnSpc>
              <a:spcBef>
                <a:spcPts val="0"/>
              </a:spcBef>
              <a:spcAft>
                <a:spcPts val="0"/>
              </a:spcAft>
              <a:buFont typeface="Arial" pitchFamily="34" charset="0"/>
              <a:buNone/>
              <a:defRPr sz="1600" b="0">
                <a:solidFill>
                  <a:schemeClr val="tx2"/>
                </a:solidFill>
                <a:latin typeface="+mj-lt"/>
              </a:defRPr>
            </a:lvl1pPr>
            <a:lvl2pPr marL="0" indent="0">
              <a:lnSpc>
                <a:spcPct val="100000"/>
              </a:lnSpc>
              <a:spcBef>
                <a:spcPts val="0"/>
              </a:spcBef>
              <a:spcAft>
                <a:spcPts val="600"/>
              </a:spcAft>
              <a:buFont typeface="Arial" pitchFamily="34" charset="0"/>
              <a:buNone/>
              <a:defRPr sz="1050">
                <a:latin typeface="+mj-lt"/>
              </a:defRPr>
            </a:lvl2pPr>
            <a:lvl3pPr marL="174625" lvl="2" indent="-174625">
              <a:lnSpc>
                <a:spcPct val="100000"/>
              </a:lnSpc>
              <a:spcBef>
                <a:spcPts val="0"/>
              </a:spcBef>
              <a:spcAft>
                <a:spcPts val="0"/>
              </a:spcAft>
              <a:buClr>
                <a:schemeClr val="bg1">
                  <a:lumMod val="50000"/>
                </a:schemeClr>
              </a:buClr>
              <a:buFont typeface="Wingdings 2" pitchFamily="18" charset="2"/>
              <a:buChar char=""/>
              <a:defRPr sz="1050">
                <a:latin typeface="+mj-lt"/>
              </a:defRPr>
            </a:lvl3pPr>
            <a:lvl4pPr marL="363538" lvl="3" indent="-188913">
              <a:lnSpc>
                <a:spcPct val="100000"/>
              </a:lnSpc>
              <a:spcBef>
                <a:spcPts val="0"/>
              </a:spcBef>
              <a:spcAft>
                <a:spcPts val="0"/>
              </a:spcAft>
              <a:buClr>
                <a:schemeClr val="bg1">
                  <a:lumMod val="50000"/>
                </a:schemeClr>
              </a:buClr>
              <a:buFont typeface="Arial" pitchFamily="34" charset="0"/>
              <a:buChar char="–"/>
              <a:defRPr sz="1050">
                <a:latin typeface="+mj-lt"/>
              </a:defRPr>
            </a:lvl4pPr>
            <a:lvl5pPr marL="0" indent="0">
              <a:lnSpc>
                <a:spcPct val="100000"/>
              </a:lnSpc>
              <a:spcBef>
                <a:spcPts val="0"/>
              </a:spcBef>
              <a:spcAft>
                <a:spcPts val="600"/>
              </a:spcAft>
              <a:buFont typeface="Arial" pitchFamily="34" charset="0"/>
              <a:buNone/>
              <a:defRPr sz="1400" b="0" cap="none" baseline="0">
                <a:solidFill>
                  <a:schemeClr val="tx2"/>
                </a:solidFill>
                <a:latin typeface="+mj-lt"/>
              </a:defRPr>
            </a:lvl5pPr>
            <a:lvl6pPr marL="0" indent="0">
              <a:lnSpc>
                <a:spcPct val="80000"/>
              </a:lnSpc>
              <a:spcBef>
                <a:spcPts val="300"/>
              </a:spcBef>
              <a:spcAft>
                <a:spcPts val="300"/>
              </a:spcAft>
              <a:buFont typeface="Arial" pitchFamily="34" charset="0"/>
              <a:buNone/>
              <a:defRPr sz="1100" b="0" i="0">
                <a:solidFill>
                  <a:srgbClr val="FF7900"/>
                </a:solidFill>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NZ" b="1" kern="0" dirty="0" smtClean="0">
                <a:solidFill>
                  <a:srgbClr val="4F2D7F"/>
                </a:solidFill>
                <a:latin typeface="Garamond"/>
              </a:rPr>
              <a:t>Project Inception</a:t>
            </a:r>
            <a:endParaRPr lang="en-NZ" b="1" kern="0" dirty="0">
              <a:solidFill>
                <a:srgbClr val="4F2D7F"/>
              </a:solidFill>
              <a:latin typeface="Garamond"/>
            </a:endParaRP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Establish Programme Objectives</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Complete Data Gathering Exercise</a:t>
            </a:r>
            <a:endParaRPr lang="en-NZ" sz="1200" kern="0" dirty="0">
              <a:solidFill>
                <a:srgbClr val="262626"/>
              </a:solidFill>
              <a:latin typeface="Arial" panose="020B0604020202020204" pitchFamily="34" charset="0"/>
              <a:cs typeface="Arial" panose="020B0604020202020204" pitchFamily="34" charset="0"/>
            </a:endParaRP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Establish Summit Advisory Council</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Establish and Inaugurate Joint Working Committee</a:t>
            </a:r>
          </a:p>
          <a:p>
            <a:pPr lvl="2">
              <a:buClr>
                <a:prstClr val="white">
                  <a:lumMod val="50000"/>
                </a:prstClr>
              </a:buClr>
              <a:buFont typeface="Arial" panose="020B0604020202020204" pitchFamily="34" charset="0"/>
              <a:buChar char="•"/>
              <a:defRPr/>
            </a:pPr>
            <a:r>
              <a:rPr lang="en-NZ" sz="1200" kern="0" dirty="0" smtClean="0">
                <a:solidFill>
                  <a:srgbClr val="262626"/>
                </a:solidFill>
                <a:latin typeface="Arial" panose="020B0604020202020204" pitchFamily="34" charset="0"/>
                <a:cs typeface="Arial" panose="020B0604020202020204" pitchFamily="34" charset="0"/>
              </a:rPr>
              <a:t>Establish and inaugurate Technical Committee</a:t>
            </a:r>
            <a:endParaRPr lang="en-NZ" sz="1200" kern="0" dirty="0">
              <a:solidFill>
                <a:srgbClr val="262626"/>
              </a:solidFill>
              <a:latin typeface="Arial" panose="020B0604020202020204" pitchFamily="34" charset="0"/>
              <a:cs typeface="Arial" panose="020B0604020202020204" pitchFamily="34" charset="0"/>
            </a:endParaRPr>
          </a:p>
        </p:txBody>
      </p:sp>
      <p:sp>
        <p:nvSpPr>
          <p:cNvPr id="292" name="Left Brace 291"/>
          <p:cNvSpPr/>
          <p:nvPr/>
        </p:nvSpPr>
        <p:spPr>
          <a:xfrm rot="5400000">
            <a:off x="1637506" y="3302794"/>
            <a:ext cx="142875" cy="2312988"/>
          </a:xfrm>
          <a:prstGeom prst="leftBrace">
            <a:avLst>
              <a:gd name="adj1" fmla="val 0"/>
              <a:gd name="adj2" fmla="val 50000"/>
            </a:avLst>
          </a:prstGeom>
          <a:noFill/>
          <a:ln w="6350">
            <a:solidFill>
              <a:srgbClr val="4F2D7F"/>
            </a:solidFill>
            <a:prstDash val="sysDot"/>
            <a:round/>
            <a:headEnd/>
            <a:tailEnd/>
          </a:ln>
          <a:effectLst/>
        </p:spPr>
        <p:txBody>
          <a:bodyPr anchor="ctr"/>
          <a:lstStyle/>
          <a:p>
            <a:pPr algn="ctr">
              <a:defRPr/>
            </a:pPr>
            <a:endParaRPr lang="en-GB" kern="0" dirty="0">
              <a:solidFill>
                <a:srgbClr val="262626"/>
              </a:solidFill>
              <a:latin typeface="Arial"/>
            </a:endParaRPr>
          </a:p>
        </p:txBody>
      </p:sp>
      <p:sp>
        <p:nvSpPr>
          <p:cNvPr id="11274" name="Rectangle 292"/>
          <p:cNvSpPr>
            <a:spLocks noChangeArrowheads="1"/>
          </p:cNvSpPr>
          <p:nvPr/>
        </p:nvSpPr>
        <p:spPr bwMode="auto">
          <a:xfrm>
            <a:off x="1973263" y="4522788"/>
            <a:ext cx="550862"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prstDash val="sysDot"/>
                <a:miter lim="800000"/>
                <a:headEnd/>
                <a:tailEnd/>
              </a14:hiddenLine>
            </a:ext>
          </a:extLst>
        </p:spPr>
        <p:txBody>
          <a:bodyPr wrap="none" lIns="36000" tIns="36000" rIns="36000" bIns="360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100">
                <a:solidFill>
                  <a:srgbClr val="4F2D7F"/>
                </a:solidFill>
                <a:latin typeface="Garamond" pitchFamily="18" charset="0"/>
              </a:rPr>
              <a:t>Project Inception</a:t>
            </a:r>
          </a:p>
        </p:txBody>
      </p:sp>
      <p:sp>
        <p:nvSpPr>
          <p:cNvPr id="11275" name="Rectangle 293"/>
          <p:cNvSpPr>
            <a:spLocks noChangeArrowheads="1"/>
          </p:cNvSpPr>
          <p:nvPr/>
        </p:nvSpPr>
        <p:spPr bwMode="auto">
          <a:xfrm>
            <a:off x="5275263" y="4521200"/>
            <a:ext cx="549275"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prstDash val="sysDot"/>
                <a:miter lim="800000"/>
                <a:headEnd/>
                <a:tailEnd/>
              </a14:hiddenLine>
            </a:ext>
          </a:extLst>
        </p:spPr>
        <p:txBody>
          <a:bodyPr wrap="none" lIns="36000" tIns="36000" rIns="36000" bIns="360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100">
                <a:solidFill>
                  <a:srgbClr val="009B76"/>
                </a:solidFill>
                <a:latin typeface="Garamond" pitchFamily="18" charset="0"/>
              </a:rPr>
              <a:t>Project Implementation</a:t>
            </a:r>
          </a:p>
        </p:txBody>
      </p:sp>
      <p:graphicFrame>
        <p:nvGraphicFramePr>
          <p:cNvPr id="295" name="Table 294"/>
          <p:cNvGraphicFramePr>
            <a:graphicFrameLocks noGrp="1"/>
          </p:cNvGraphicFramePr>
          <p:nvPr>
            <p:extLst>
              <p:ext uri="{D42A27DB-BD31-4B8C-83A1-F6EECF244321}">
                <p14:modId xmlns:p14="http://schemas.microsoft.com/office/powerpoint/2010/main" xmlns="" val="4122594238"/>
              </p:ext>
            </p:extLst>
          </p:nvPr>
        </p:nvGraphicFramePr>
        <p:xfrm>
          <a:off x="552450" y="4743450"/>
          <a:ext cx="7905750" cy="214313"/>
        </p:xfrm>
        <a:graphic>
          <a:graphicData uri="http://schemas.openxmlformats.org/drawingml/2006/table">
            <a:tbl>
              <a:tblPr firstRow="1" bandRow="1"/>
              <a:tblGrid>
                <a:gridCol w="1581150"/>
                <a:gridCol w="1581150"/>
                <a:gridCol w="1581150"/>
                <a:gridCol w="1581150"/>
                <a:gridCol w="1581150"/>
              </a:tblGrid>
              <a:tr h="214313">
                <a:tc>
                  <a:txBody>
                    <a:bodyPr/>
                    <a:lstStyle/>
                    <a:p>
                      <a:r>
                        <a:rPr lang="en-GB" sz="1000" b="0" dirty="0" smtClean="0">
                          <a:latin typeface="+mj-lt"/>
                        </a:rPr>
                        <a:t>&lt;</a:t>
                      </a:r>
                      <a:r>
                        <a:rPr lang="en-GB" sz="1000" b="0" baseline="0" dirty="0" smtClean="0">
                          <a:latin typeface="+mj-lt"/>
                        </a:rPr>
                        <a:t>  August 2015</a:t>
                      </a:r>
                      <a:endParaRPr lang="en-GB" sz="1000" b="0" dirty="0">
                        <a:latin typeface="+mj-lt"/>
                      </a:endParaRPr>
                    </a:p>
                  </a:txBody>
                  <a:tcPr marL="0" marR="0" marT="0" marB="0" anchor="ctr" anchorCtr="1">
                    <a:lnL w="12700" cmpd="sng">
                      <a:noFill/>
                    </a:lnL>
                    <a:lnR w="19050" cap="flat" cmpd="sng" algn="ctr">
                      <a:solidFill>
                        <a:sysClr val="window" lastClr="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GB" sz="1000" b="0" dirty="0" smtClean="0">
                          <a:latin typeface="+mj-lt"/>
                        </a:rPr>
                        <a:t>Dec</a:t>
                      </a:r>
                      <a:r>
                        <a:rPr lang="en-GB" sz="1000" b="0" baseline="0" dirty="0" smtClean="0">
                          <a:latin typeface="+mj-lt"/>
                        </a:rPr>
                        <a:t> </a:t>
                      </a:r>
                      <a:r>
                        <a:rPr lang="en-GB" sz="1000" b="0" dirty="0" smtClean="0">
                          <a:latin typeface="+mj-lt"/>
                        </a:rPr>
                        <a:t>2015</a:t>
                      </a:r>
                      <a:endParaRPr lang="en-GB" sz="1000" b="0" dirty="0">
                        <a:latin typeface="+mj-lt"/>
                      </a:endParaRPr>
                    </a:p>
                  </a:txBody>
                  <a:tcPr marL="0" marR="0" marT="0" marB="0" anchor="ctr" anchorCtr="1">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GB" sz="1000" b="0" baseline="0" dirty="0" smtClean="0">
                          <a:latin typeface="+mj-lt"/>
                        </a:rPr>
                        <a:t>March 2016</a:t>
                      </a:r>
                      <a:endParaRPr lang="en-GB" sz="1000" b="0" dirty="0">
                        <a:latin typeface="+mj-lt"/>
                      </a:endParaRPr>
                    </a:p>
                  </a:txBody>
                  <a:tcPr marL="0" marR="0" marT="0" marB="0" anchor="ctr" anchorCtr="1">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GB" sz="1000" b="0" dirty="0" smtClean="0">
                          <a:latin typeface="+mj-lt"/>
                        </a:rPr>
                        <a:t>June 2016</a:t>
                      </a:r>
                      <a:endParaRPr lang="en-GB" sz="1000" b="0" dirty="0">
                        <a:latin typeface="+mj-lt"/>
                      </a:endParaRPr>
                    </a:p>
                  </a:txBody>
                  <a:tcPr marL="0" marR="0" marT="0" marB="0" anchor="ctr" anchorCtr="1">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GB" sz="1000" b="0" dirty="0" smtClean="0">
                          <a:solidFill>
                            <a:schemeClr val="tx1"/>
                          </a:solidFill>
                          <a:latin typeface="+mj-lt"/>
                        </a:rPr>
                        <a:t>&gt;  Sept</a:t>
                      </a:r>
                      <a:r>
                        <a:rPr lang="en-GB" sz="1000" b="0" baseline="0" dirty="0" smtClean="0">
                          <a:solidFill>
                            <a:schemeClr val="tx1"/>
                          </a:solidFill>
                          <a:latin typeface="+mj-lt"/>
                        </a:rPr>
                        <a:t> </a:t>
                      </a:r>
                      <a:r>
                        <a:rPr lang="en-GB" sz="1000" b="0" dirty="0" smtClean="0">
                          <a:solidFill>
                            <a:schemeClr val="tx1"/>
                          </a:solidFill>
                          <a:latin typeface="+mj-lt"/>
                        </a:rPr>
                        <a:t>2016</a:t>
                      </a:r>
                      <a:endParaRPr lang="en-GB" sz="1000" b="0" dirty="0">
                        <a:solidFill>
                          <a:schemeClr val="tx1"/>
                        </a:solidFill>
                        <a:latin typeface="+mj-lt"/>
                      </a:endParaRPr>
                    </a:p>
                  </a:txBody>
                  <a:tcPr marL="0" marR="0" marT="0" marB="0" anchor="ctr" anchorCtr="1">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ysClr val="window" lastClr="FFFFFF">
                        <a:lumMod val="75000"/>
                      </a:sysClr>
                    </a:solidFill>
                  </a:tcPr>
                </a:tc>
              </a:tr>
            </a:tbl>
          </a:graphicData>
        </a:graphic>
      </p:graphicFrame>
      <p:cxnSp>
        <p:nvCxnSpPr>
          <p:cNvPr id="11287" name="Straight Arrow Connector 30"/>
          <p:cNvCxnSpPr>
            <a:cxnSpLocks noChangeShapeType="1"/>
          </p:cNvCxnSpPr>
          <p:nvPr/>
        </p:nvCxnSpPr>
        <p:spPr bwMode="auto">
          <a:xfrm flipV="1">
            <a:off x="558800" y="838200"/>
            <a:ext cx="7848600" cy="28575"/>
          </a:xfrm>
          <a:prstGeom prst="straightConnector1">
            <a:avLst/>
          </a:prstGeom>
          <a:noFill/>
          <a:ln w="19050">
            <a:solidFill>
              <a:srgbClr val="009B76"/>
            </a:solidFill>
            <a:prstDash val="sysDot"/>
            <a:round/>
            <a:headEnd type="oval" w="med" len="med"/>
            <a:tailEnd type="triangle" w="med" len="med"/>
          </a:ln>
          <a:extLst>
            <a:ext uri="{909E8E84-426E-40DD-AFC4-6F175D3DCCD1}">
              <a14:hiddenFill xmlns:a14="http://schemas.microsoft.com/office/drawing/2010/main" xmlns="">
                <a:noFill/>
              </a14:hiddenFill>
            </a:ext>
          </a:extLst>
        </p:spPr>
      </p:cxnSp>
      <p:sp>
        <p:nvSpPr>
          <p:cNvPr id="297" name="Pentagon 296"/>
          <p:cNvSpPr/>
          <p:nvPr>
            <p:custDataLst>
              <p:tags r:id="rId2"/>
            </p:custDataLst>
          </p:nvPr>
        </p:nvSpPr>
        <p:spPr bwMode="auto">
          <a:xfrm>
            <a:off x="558799" y="979488"/>
            <a:ext cx="4716463" cy="474662"/>
          </a:xfrm>
          <a:prstGeom prst="homePlate">
            <a:avLst>
              <a:gd name="adj" fmla="val 28593"/>
            </a:avLst>
          </a:prstGeom>
          <a:solidFill>
            <a:srgbClr val="0070C0"/>
          </a:solidFill>
          <a:ln w="3175" algn="ctr">
            <a:noFill/>
            <a:prstDash val="sysDot"/>
            <a:miter lim="800000"/>
            <a:headEnd/>
            <a:tailEnd/>
          </a:ln>
          <a:effectLst/>
        </p:spPr>
        <p:txBody>
          <a:bodyPr wrap="none" lIns="58801" tIns="58801" rIns="58801" bIns="58801" anchor="ctr"/>
          <a:lstStyle/>
          <a:p>
            <a:pPr algn="ctr">
              <a:defRPr/>
            </a:pPr>
            <a:r>
              <a:rPr lang="en-NZ" sz="1400" kern="0" dirty="0">
                <a:solidFill>
                  <a:prstClr val="white"/>
                </a:solidFill>
                <a:latin typeface="Garamond"/>
              </a:rPr>
              <a:t>Launch process</a:t>
            </a:r>
          </a:p>
        </p:txBody>
      </p:sp>
      <p:sp>
        <p:nvSpPr>
          <p:cNvPr id="298" name="Left Brace 297"/>
          <p:cNvSpPr/>
          <p:nvPr/>
        </p:nvSpPr>
        <p:spPr>
          <a:xfrm rot="5400000">
            <a:off x="5504656" y="1772444"/>
            <a:ext cx="382588" cy="5422900"/>
          </a:xfrm>
          <a:prstGeom prst="leftBrace">
            <a:avLst>
              <a:gd name="adj1" fmla="val 0"/>
              <a:gd name="adj2" fmla="val 51765"/>
            </a:avLst>
          </a:prstGeom>
          <a:noFill/>
          <a:ln w="6350">
            <a:solidFill>
              <a:srgbClr val="009B76"/>
            </a:solidFill>
            <a:prstDash val="sysDot"/>
            <a:round/>
            <a:headEnd/>
            <a:tailEnd/>
          </a:ln>
          <a:effectLst/>
        </p:spPr>
        <p:txBody>
          <a:bodyPr anchor="ctr"/>
          <a:lstStyle/>
          <a:p>
            <a:pPr algn="ctr">
              <a:defRPr/>
            </a:pPr>
            <a:endParaRPr lang="en-GB" kern="0" dirty="0">
              <a:solidFill>
                <a:srgbClr val="262626"/>
              </a:solidFill>
              <a:latin typeface="Arial"/>
            </a:endParaRPr>
          </a:p>
        </p:txBody>
      </p:sp>
      <p:sp>
        <p:nvSpPr>
          <p:cNvPr id="17" name="Rounded Rectangle 4"/>
          <p:cNvSpPr/>
          <p:nvPr/>
        </p:nvSpPr>
        <p:spPr>
          <a:xfrm>
            <a:off x="0" y="198437"/>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Bef>
                <a:spcPct val="0"/>
              </a:spcBef>
              <a:spcAft>
                <a:spcPct val="35000"/>
              </a:spcAft>
              <a:defRPr/>
            </a:pPr>
            <a:r>
              <a:rPr lang="en-GB" b="1" dirty="0">
                <a:solidFill>
                  <a:prstClr val="white"/>
                </a:solidFill>
                <a:latin typeface="Arial" panose="020B0604020202020204" pitchFamily="34" charset="0"/>
                <a:cs typeface="Arial" panose="020B0604020202020204" pitchFamily="34" charset="0"/>
              </a:rPr>
              <a:t>3</a:t>
            </a:r>
            <a:r>
              <a:rPr lang="en-GB" b="1" dirty="0" smtClean="0">
                <a:solidFill>
                  <a:prstClr val="white"/>
                </a:solidFill>
                <a:latin typeface="Arial" panose="020B0604020202020204" pitchFamily="34" charset="0"/>
                <a:cs typeface="Arial" panose="020B0604020202020204" pitchFamily="34" charset="0"/>
              </a:rPr>
              <a:t>. Project Timelines</a:t>
            </a:r>
            <a:endParaRPr lang="en-GB" b="1" dirty="0">
              <a:solidFill>
                <a:prstClr val="white"/>
              </a:solidFill>
              <a:latin typeface="Arial" panose="020B0604020202020204" pitchFamily="34" charset="0"/>
              <a:cs typeface="Arial" panose="020B0604020202020204" pitchFamily="34" charset="0"/>
            </a:endParaRPr>
          </a:p>
        </p:txBody>
      </p:sp>
      <p:pic>
        <p:nvPicPr>
          <p:cNvPr id="1129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r="7112"/>
          <a:stretch>
            <a:fillRect/>
          </a:stretch>
        </p:blipFill>
        <p:spPr bwMode="auto">
          <a:xfrm>
            <a:off x="7019925" y="28575"/>
            <a:ext cx="1873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953523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14"/>
          <p:cNvSpPr/>
          <p:nvPr/>
        </p:nvSpPr>
        <p:spPr>
          <a:xfrm rot="16200000">
            <a:off x="3101317" y="-2461283"/>
            <a:ext cx="3093768" cy="9296397"/>
          </a:xfrm>
          <a:prstGeom prst="downArrow">
            <a:avLst>
              <a:gd name="adj1" fmla="val 67006"/>
              <a:gd name="adj2" fmla="val 435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p:cNvSpPr/>
          <p:nvPr/>
        </p:nvSpPr>
        <p:spPr>
          <a:xfrm>
            <a:off x="457200" y="3124200"/>
            <a:ext cx="7426221" cy="3454792"/>
          </a:xfrm>
          <a:prstGeom prst="rect">
            <a:avLst/>
          </a:prstGeom>
        </p:spPr>
        <p:txBody>
          <a:bodyPr wrap="square">
            <a:spAutoFit/>
          </a:bodyPr>
          <a:lstStyle/>
          <a:p>
            <a:pPr algn="just" hangingPunct="0">
              <a:buClr>
                <a:srgbClr val="FFC000"/>
              </a:buClr>
            </a:pPr>
            <a:endParaRPr lang="en-GB" sz="1500" dirty="0">
              <a:latin typeface="Verdana" pitchFamily="34" charset="0"/>
              <a:ea typeface="Verdana" pitchFamily="34" charset="0"/>
              <a:cs typeface="Verdana" pitchFamily="34" charset="0"/>
            </a:endParaRPr>
          </a:p>
          <a:p>
            <a:pPr marL="285750" indent="-285750" algn="just" hangingPunct="0">
              <a:buClr>
                <a:srgbClr val="FFC000"/>
              </a:buClr>
              <a:buFont typeface="Courier New" panose="02070309020205020404" pitchFamily="49" charset="0"/>
              <a:buChar char="o"/>
            </a:pPr>
            <a:r>
              <a:rPr lang="en-US" dirty="0">
                <a:ea typeface="Verdana" pitchFamily="34" charset="0"/>
                <a:cs typeface="Verdana" pitchFamily="34" charset="0"/>
              </a:rPr>
              <a:t>P</a:t>
            </a:r>
            <a:r>
              <a:rPr lang="en-US" dirty="0" smtClean="0">
                <a:ea typeface="Verdana" pitchFamily="34" charset="0"/>
                <a:cs typeface="Verdana" pitchFamily="34" charset="0"/>
              </a:rPr>
              <a:t>articipants from 18 MDAs and six DFIs and IDPs convened in Abuja to review and validate the ICRC PPP project pipelines in four critical sectors: Power, Transport, Health and Agriculture.</a:t>
            </a:r>
          </a:p>
          <a:p>
            <a:pPr algn="just" hangingPunct="0">
              <a:buClr>
                <a:srgbClr val="FFC000"/>
              </a:buClr>
            </a:pPr>
            <a:endParaRPr lang="en-US" sz="1500" dirty="0" smtClean="0">
              <a:ea typeface="Verdana" pitchFamily="34" charset="0"/>
              <a:cs typeface="Verdana" pitchFamily="34" charset="0"/>
            </a:endParaRPr>
          </a:p>
          <a:p>
            <a:pPr marL="285750" indent="-285750" algn="just" hangingPunct="0">
              <a:spcAft>
                <a:spcPts val="300"/>
              </a:spcAft>
              <a:buClr>
                <a:srgbClr val="FFC000"/>
              </a:buClr>
              <a:buFont typeface="Courier New" panose="02070309020205020404" pitchFamily="49" charset="0"/>
              <a:buChar char="o"/>
            </a:pPr>
            <a:r>
              <a:rPr lang="en-US" dirty="0" smtClean="0">
                <a:ea typeface="Verdana" pitchFamily="34" charset="0"/>
                <a:cs typeface="Verdana" pitchFamily="34" charset="0"/>
              </a:rPr>
              <a:t>The </a:t>
            </a:r>
            <a:r>
              <a:rPr lang="en-US" dirty="0">
                <a:ea typeface="Verdana" pitchFamily="34" charset="0"/>
                <a:cs typeface="Verdana" pitchFamily="34" charset="0"/>
              </a:rPr>
              <a:t>Workshop was delivered over two </a:t>
            </a:r>
            <a:r>
              <a:rPr lang="en-US" dirty="0" smtClean="0">
                <a:ea typeface="Verdana" pitchFamily="34" charset="0"/>
                <a:cs typeface="Verdana" pitchFamily="34" charset="0"/>
              </a:rPr>
              <a:t>days: </a:t>
            </a:r>
          </a:p>
          <a:p>
            <a:pPr marL="742950" lvl="1" indent="-285750" algn="just" hangingPunct="0">
              <a:buClr>
                <a:srgbClr val="FFC000"/>
              </a:buClr>
              <a:buFont typeface="Wingdings" panose="05000000000000000000" pitchFamily="2" charset="2"/>
              <a:buChar char="§"/>
            </a:pPr>
            <a:r>
              <a:rPr lang="en-US" sz="1500" dirty="0" smtClean="0">
                <a:ea typeface="Verdana" pitchFamily="34" charset="0"/>
                <a:cs typeface="Verdana" pitchFamily="34" charset="0"/>
              </a:rPr>
              <a:t>Day one – 5 capacity </a:t>
            </a:r>
            <a:r>
              <a:rPr lang="en-US" sz="1500" dirty="0">
                <a:ea typeface="Verdana" pitchFamily="34" charset="0"/>
                <a:cs typeface="Verdana" pitchFamily="34" charset="0"/>
              </a:rPr>
              <a:t>building </a:t>
            </a:r>
            <a:r>
              <a:rPr lang="en-US" sz="1500" dirty="0" smtClean="0">
                <a:ea typeface="Verdana" pitchFamily="34" charset="0"/>
                <a:cs typeface="Verdana" pitchFamily="34" charset="0"/>
              </a:rPr>
              <a:t>seminars facilitated </a:t>
            </a:r>
            <a:r>
              <a:rPr lang="en-US" sz="1500" dirty="0">
                <a:ea typeface="Verdana" pitchFamily="34" charset="0"/>
                <a:cs typeface="Verdana" pitchFamily="34" charset="0"/>
              </a:rPr>
              <a:t>by 19 key resource people </a:t>
            </a:r>
            <a:endParaRPr lang="en-US" sz="1500" dirty="0" smtClean="0">
              <a:ea typeface="Verdana" pitchFamily="34" charset="0"/>
              <a:cs typeface="Verdana" pitchFamily="34" charset="0"/>
            </a:endParaRPr>
          </a:p>
          <a:p>
            <a:pPr marL="742950" lvl="1" indent="-285750" algn="just" hangingPunct="0">
              <a:buClr>
                <a:srgbClr val="FFC000"/>
              </a:buClr>
              <a:buFont typeface="Wingdings" panose="05000000000000000000" pitchFamily="2" charset="2"/>
              <a:buChar char="§"/>
            </a:pPr>
            <a:r>
              <a:rPr lang="en-US" sz="1500" dirty="0">
                <a:ea typeface="Verdana" pitchFamily="34" charset="0"/>
                <a:cs typeface="Verdana" pitchFamily="34" charset="0"/>
              </a:rPr>
              <a:t>D</a:t>
            </a:r>
            <a:r>
              <a:rPr lang="en-US" sz="1500" dirty="0" smtClean="0">
                <a:ea typeface="Verdana" pitchFamily="34" charset="0"/>
                <a:cs typeface="Verdana" pitchFamily="34" charset="0"/>
              </a:rPr>
              <a:t>ay </a:t>
            </a:r>
            <a:r>
              <a:rPr lang="en-US" sz="1500" dirty="0">
                <a:ea typeface="Verdana" pitchFamily="34" charset="0"/>
                <a:cs typeface="Verdana" pitchFamily="34" charset="0"/>
              </a:rPr>
              <a:t>two </a:t>
            </a:r>
            <a:r>
              <a:rPr lang="en-US" sz="1500" dirty="0" smtClean="0">
                <a:ea typeface="Verdana" pitchFamily="34" charset="0"/>
                <a:cs typeface="Verdana" pitchFamily="34" charset="0"/>
              </a:rPr>
              <a:t>– 4 breakout sessions structured </a:t>
            </a:r>
            <a:r>
              <a:rPr lang="en-US" sz="1500" dirty="0">
                <a:ea typeface="Verdana" pitchFamily="34" charset="0"/>
                <a:cs typeface="Verdana" pitchFamily="34" charset="0"/>
              </a:rPr>
              <a:t>around a review of the ICRC PPP project pipeline in the four summit focus areas. </a:t>
            </a:r>
            <a:endParaRPr lang="en-US" sz="1500" dirty="0" smtClean="0">
              <a:ea typeface="Verdana" pitchFamily="34" charset="0"/>
              <a:cs typeface="Verdana" pitchFamily="34" charset="0"/>
            </a:endParaRPr>
          </a:p>
          <a:p>
            <a:pPr marL="285750" indent="-285750" algn="just" hangingPunct="0">
              <a:buClr>
                <a:srgbClr val="FFC000"/>
              </a:buClr>
              <a:buFont typeface="Courier New" panose="02070309020205020404" pitchFamily="49" charset="0"/>
              <a:buChar char="o"/>
            </a:pPr>
            <a:endParaRPr lang="en-US" sz="1500" dirty="0" smtClean="0">
              <a:ea typeface="Verdana" pitchFamily="34" charset="0"/>
              <a:cs typeface="Verdana" pitchFamily="34" charset="0"/>
            </a:endParaRPr>
          </a:p>
          <a:p>
            <a:pPr marL="285750" indent="-285750" algn="just" hangingPunct="0">
              <a:buClr>
                <a:srgbClr val="FFC000"/>
              </a:buClr>
              <a:buFont typeface="Courier New" panose="02070309020205020404" pitchFamily="49" charset="0"/>
              <a:buChar char="o"/>
            </a:pPr>
            <a:r>
              <a:rPr lang="en-US" dirty="0" smtClean="0">
                <a:ea typeface="Verdana" pitchFamily="34" charset="0"/>
                <a:cs typeface="Verdana" pitchFamily="34" charset="0"/>
              </a:rPr>
              <a:t>The </a:t>
            </a:r>
            <a:r>
              <a:rPr lang="en-US" dirty="0">
                <a:ea typeface="Verdana" pitchFamily="34" charset="0"/>
                <a:cs typeface="Verdana" pitchFamily="34" charset="0"/>
              </a:rPr>
              <a:t>output of the exercise </a:t>
            </a:r>
            <a:r>
              <a:rPr lang="en-US" dirty="0" smtClean="0">
                <a:ea typeface="Verdana" pitchFamily="34" charset="0"/>
                <a:cs typeface="Verdana" pitchFamily="34" charset="0"/>
              </a:rPr>
              <a:t>included a </a:t>
            </a:r>
            <a:r>
              <a:rPr lang="en-US" dirty="0">
                <a:ea typeface="Verdana" pitchFamily="34" charset="0"/>
                <a:cs typeface="Verdana" pitchFamily="34" charset="0"/>
              </a:rPr>
              <a:t>status update of projects in the ICRC projects pipeline </a:t>
            </a:r>
            <a:r>
              <a:rPr lang="en-US" dirty="0" smtClean="0">
                <a:ea typeface="Verdana" pitchFamily="34" charset="0"/>
                <a:cs typeface="Verdana" pitchFamily="34" charset="0"/>
              </a:rPr>
              <a:t>and an understanding of key </a:t>
            </a:r>
            <a:r>
              <a:rPr lang="en-US" dirty="0">
                <a:ea typeface="Verdana" pitchFamily="34" charset="0"/>
                <a:cs typeface="Verdana" pitchFamily="34" charset="0"/>
              </a:rPr>
              <a:t>constraints affecting the successful delivery of pipeline PPP </a:t>
            </a:r>
            <a:r>
              <a:rPr lang="en-US" dirty="0" smtClean="0">
                <a:ea typeface="Verdana" pitchFamily="34" charset="0"/>
                <a:cs typeface="Verdana" pitchFamily="34" charset="0"/>
              </a:rPr>
              <a:t>projects.</a:t>
            </a:r>
            <a:endParaRPr lang="en-US" dirty="0">
              <a:ea typeface="Verdana" pitchFamily="34" charset="0"/>
              <a:cs typeface="Verdana" pitchFamily="34" charset="0"/>
            </a:endParaRPr>
          </a:p>
        </p:txBody>
      </p:sp>
      <p:pic>
        <p:nvPicPr>
          <p:cNvPr id="3" name="Picture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5393" y="1265238"/>
            <a:ext cx="625807" cy="582136"/>
          </a:xfrm>
          <a:prstGeom prst="rect">
            <a:avLst/>
          </a:prstGeom>
          <a:noFill/>
        </p:spPr>
      </p:pic>
      <p:sp>
        <p:nvSpPr>
          <p:cNvPr id="4" name="Text Box 19"/>
          <p:cNvSpPr txBox="1">
            <a:spLocks noChangeArrowheads="1"/>
          </p:cNvSpPr>
          <p:nvPr/>
        </p:nvSpPr>
        <p:spPr bwMode="auto">
          <a:xfrm>
            <a:off x="985236" y="1981200"/>
            <a:ext cx="1384300" cy="676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0"/>
              </a:spcAft>
            </a:pPr>
            <a:r>
              <a:rPr lang="en-GB" sz="2400" b="1" dirty="0">
                <a:solidFill>
                  <a:srgbClr val="2E74B5"/>
                </a:solidFill>
                <a:effectLst/>
                <a:latin typeface="Calibri"/>
                <a:ea typeface="Calibri"/>
                <a:cs typeface="Times New Roman"/>
              </a:rPr>
              <a:t>4 </a:t>
            </a:r>
            <a:endParaRPr lang="en-GB" sz="2400" dirty="0">
              <a:effectLst/>
              <a:latin typeface="Calibri"/>
              <a:ea typeface="Calibri"/>
              <a:cs typeface="Times New Roman"/>
            </a:endParaRPr>
          </a:p>
          <a:p>
            <a:pPr algn="ctr">
              <a:lnSpc>
                <a:spcPct val="107000"/>
              </a:lnSpc>
              <a:spcBef>
                <a:spcPts val="600"/>
              </a:spcBef>
              <a:spcAft>
                <a:spcPts val="0"/>
              </a:spcAft>
            </a:pPr>
            <a:r>
              <a:rPr lang="en-GB" sz="1200" dirty="0">
                <a:effectLst/>
                <a:latin typeface="Calibri"/>
                <a:ea typeface="Calibri"/>
                <a:cs typeface="Times New Roman"/>
              </a:rPr>
              <a:t>Critical Infrastructure Sectors</a:t>
            </a:r>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1265238"/>
            <a:ext cx="600075" cy="566896"/>
          </a:xfrm>
          <a:prstGeom prst="rect">
            <a:avLst/>
          </a:prstGeom>
          <a:noFill/>
        </p:spPr>
      </p:pic>
      <p:sp>
        <p:nvSpPr>
          <p:cNvPr id="6" name="Text Box 52"/>
          <p:cNvSpPr txBox="1">
            <a:spLocks noChangeArrowheads="1"/>
          </p:cNvSpPr>
          <p:nvPr/>
        </p:nvSpPr>
        <p:spPr bwMode="auto">
          <a:xfrm>
            <a:off x="2286000" y="2004293"/>
            <a:ext cx="1384300" cy="5905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b="1" dirty="0">
                <a:solidFill>
                  <a:srgbClr val="2E74B5"/>
                </a:solidFill>
                <a:effectLst/>
                <a:latin typeface="Calibri"/>
                <a:ea typeface="Calibri"/>
                <a:cs typeface="Times New Roman"/>
              </a:rPr>
              <a:t>18</a:t>
            </a:r>
            <a:endParaRPr lang="en-GB" sz="2400" dirty="0">
              <a:effectLst/>
              <a:latin typeface="Calibri"/>
              <a:ea typeface="Calibri"/>
              <a:cs typeface="Times New Roman"/>
            </a:endParaRPr>
          </a:p>
          <a:p>
            <a:pPr algn="ctr">
              <a:lnSpc>
                <a:spcPct val="107000"/>
              </a:lnSpc>
              <a:spcBef>
                <a:spcPts val="600"/>
              </a:spcBef>
              <a:spcAft>
                <a:spcPts val="0"/>
              </a:spcAft>
            </a:pPr>
            <a:r>
              <a:rPr lang="en-GB" sz="1200" dirty="0">
                <a:effectLst/>
                <a:latin typeface="Calibri"/>
                <a:ea typeface="Calibri"/>
                <a:cs typeface="Times New Roman"/>
              </a:rPr>
              <a:t>Participating MDAs</a:t>
            </a:r>
          </a:p>
        </p:txBody>
      </p:sp>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55974" y="1265238"/>
            <a:ext cx="592225" cy="566896"/>
          </a:xfrm>
          <a:prstGeom prst="rect">
            <a:avLst/>
          </a:prstGeom>
          <a:noFill/>
        </p:spPr>
      </p:pic>
      <p:sp>
        <p:nvSpPr>
          <p:cNvPr id="8" name="Text Box 22"/>
          <p:cNvSpPr txBox="1">
            <a:spLocks noChangeArrowheads="1"/>
          </p:cNvSpPr>
          <p:nvPr/>
        </p:nvSpPr>
        <p:spPr bwMode="auto">
          <a:xfrm>
            <a:off x="3659936" y="2007987"/>
            <a:ext cx="1384300" cy="6184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b="1" dirty="0">
                <a:solidFill>
                  <a:srgbClr val="2E74B5"/>
                </a:solidFill>
                <a:effectLst/>
                <a:latin typeface="Calibri"/>
                <a:ea typeface="Calibri"/>
                <a:cs typeface="Times New Roman"/>
              </a:rPr>
              <a:t>103</a:t>
            </a:r>
            <a:endParaRPr lang="en-GB" sz="2400" dirty="0">
              <a:effectLst/>
              <a:latin typeface="Calibri"/>
              <a:ea typeface="Calibri"/>
              <a:cs typeface="Times New Roman"/>
            </a:endParaRPr>
          </a:p>
          <a:p>
            <a:pPr algn="ctr">
              <a:lnSpc>
                <a:spcPct val="107000"/>
              </a:lnSpc>
              <a:spcBef>
                <a:spcPts val="600"/>
              </a:spcBef>
              <a:spcAft>
                <a:spcPts val="0"/>
              </a:spcAft>
            </a:pPr>
            <a:r>
              <a:rPr lang="en-GB" sz="1200" dirty="0">
                <a:effectLst/>
                <a:latin typeface="Calibri"/>
                <a:ea typeface="Calibri"/>
                <a:cs typeface="Times New Roman"/>
              </a:rPr>
              <a:t>Delegates</a:t>
            </a:r>
          </a:p>
        </p:txBody>
      </p:sp>
      <p:pic>
        <p:nvPicPr>
          <p:cNvPr id="9" name="Picture 8"/>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25540" y="1295400"/>
            <a:ext cx="618060" cy="583406"/>
          </a:xfrm>
          <a:prstGeom prst="rect">
            <a:avLst/>
          </a:prstGeom>
          <a:noFill/>
        </p:spPr>
      </p:pic>
      <p:sp>
        <p:nvSpPr>
          <p:cNvPr id="10" name="Text Box 21"/>
          <p:cNvSpPr txBox="1">
            <a:spLocks noChangeArrowheads="1"/>
          </p:cNvSpPr>
          <p:nvPr/>
        </p:nvSpPr>
        <p:spPr bwMode="auto">
          <a:xfrm>
            <a:off x="4971064" y="2011133"/>
            <a:ext cx="1384300" cy="6470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b="1" dirty="0">
                <a:solidFill>
                  <a:srgbClr val="2E74B5"/>
                </a:solidFill>
                <a:effectLst/>
                <a:latin typeface="Calibri"/>
                <a:ea typeface="Calibri"/>
                <a:cs typeface="Times New Roman"/>
              </a:rPr>
              <a:t>19</a:t>
            </a:r>
            <a:endParaRPr lang="en-GB" sz="2400" dirty="0">
              <a:effectLst/>
              <a:latin typeface="Calibri"/>
              <a:ea typeface="Calibri"/>
              <a:cs typeface="Times New Roman"/>
            </a:endParaRPr>
          </a:p>
          <a:p>
            <a:pPr algn="ctr">
              <a:lnSpc>
                <a:spcPct val="107000"/>
              </a:lnSpc>
              <a:spcBef>
                <a:spcPts val="600"/>
              </a:spcBef>
              <a:spcAft>
                <a:spcPts val="0"/>
              </a:spcAft>
            </a:pPr>
            <a:r>
              <a:rPr lang="en-GB" sz="1200" dirty="0">
                <a:effectLst/>
                <a:latin typeface="Calibri"/>
                <a:ea typeface="Calibri"/>
                <a:cs typeface="Times New Roman"/>
              </a:rPr>
              <a:t>Subject Matter Experts</a:t>
            </a:r>
          </a:p>
        </p:txBody>
      </p:sp>
      <p:pic>
        <p:nvPicPr>
          <p:cNvPr id="11" name="Picture 10"/>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23504" y="1295400"/>
            <a:ext cx="567893" cy="558006"/>
          </a:xfrm>
          <a:prstGeom prst="rect">
            <a:avLst/>
          </a:prstGeom>
          <a:noFill/>
        </p:spPr>
      </p:pic>
      <p:sp>
        <p:nvSpPr>
          <p:cNvPr id="12" name="Text Box 23"/>
          <p:cNvSpPr txBox="1">
            <a:spLocks noChangeArrowheads="1"/>
          </p:cNvSpPr>
          <p:nvPr/>
        </p:nvSpPr>
        <p:spPr bwMode="auto">
          <a:xfrm>
            <a:off x="6415300" y="2004293"/>
            <a:ext cx="1384300" cy="5842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b="1" dirty="0">
                <a:solidFill>
                  <a:srgbClr val="2E74B5"/>
                </a:solidFill>
                <a:effectLst/>
                <a:latin typeface="Calibri"/>
                <a:ea typeface="Calibri"/>
                <a:cs typeface="Times New Roman"/>
              </a:rPr>
              <a:t>6</a:t>
            </a:r>
            <a:endParaRPr lang="en-GB" sz="2400" dirty="0">
              <a:effectLst/>
              <a:latin typeface="Calibri"/>
              <a:ea typeface="Calibri"/>
              <a:cs typeface="Times New Roman"/>
            </a:endParaRPr>
          </a:p>
          <a:p>
            <a:pPr algn="ctr">
              <a:lnSpc>
                <a:spcPct val="107000"/>
              </a:lnSpc>
              <a:spcBef>
                <a:spcPts val="600"/>
              </a:spcBef>
              <a:spcAft>
                <a:spcPts val="0"/>
              </a:spcAft>
            </a:pPr>
            <a:r>
              <a:rPr lang="en-GB" sz="1200" dirty="0">
                <a:effectLst/>
                <a:latin typeface="Calibri"/>
                <a:ea typeface="Calibri"/>
                <a:cs typeface="Times New Roman"/>
              </a:rPr>
              <a:t>DFIs &amp; IDPs</a:t>
            </a:r>
          </a:p>
        </p:txBody>
      </p:sp>
      <p:sp>
        <p:nvSpPr>
          <p:cNvPr id="13" name="Rounded Rectangle 4"/>
          <p:cNvSpPr/>
          <p:nvPr/>
        </p:nvSpPr>
        <p:spPr>
          <a:xfrm>
            <a:off x="0" y="304800"/>
            <a:ext cx="4872038" cy="33496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GB" b="1" dirty="0">
                <a:latin typeface="Arial" panose="020B0604020202020204" pitchFamily="34" charset="0"/>
                <a:cs typeface="Arial" panose="020B0604020202020204" pitchFamily="34" charset="0"/>
              </a:rPr>
              <a:t>4</a:t>
            </a:r>
            <a:r>
              <a:rPr lang="en-GB" b="1" dirty="0" smtClean="0">
                <a:latin typeface="Arial" panose="020B0604020202020204" pitchFamily="34" charset="0"/>
                <a:cs typeface="Arial" panose="020B0604020202020204" pitchFamily="34" charset="0"/>
              </a:rPr>
              <a:t>. Pre-Summit Workshop in Numbers</a:t>
            </a:r>
            <a:endParaRPr lang="en-GB" b="1" dirty="0">
              <a:latin typeface="Arial" panose="020B0604020202020204" pitchFamily="34" charset="0"/>
              <a:cs typeface="Arial" panose="020B0604020202020204" pitchFamily="34" charset="0"/>
            </a:endParaRPr>
          </a:p>
        </p:txBody>
      </p:sp>
      <p:pic>
        <p:nvPicPr>
          <p:cNvPr id="14"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0368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063" y="1066800"/>
            <a:ext cx="2889155" cy="5715000"/>
          </a:xfrm>
          <a:solidFill>
            <a:schemeClr val="bg2"/>
          </a:solidFill>
        </p:spPr>
        <p:txBody>
          <a:bodyPr>
            <a:noAutofit/>
          </a:bodyPr>
          <a:lstStyle/>
          <a:p>
            <a:pPr marL="0" indent="0">
              <a:buNone/>
            </a:pPr>
            <a:r>
              <a:rPr lang="en-US" sz="1400" b="1" u="sng" dirty="0" smtClean="0">
                <a:ea typeface="Verdana" pitchFamily="34" charset="0"/>
                <a:cs typeface="Verdana" pitchFamily="34" charset="0"/>
              </a:rPr>
              <a:t>Session 1: The </a:t>
            </a:r>
            <a:r>
              <a:rPr lang="en-US" sz="1400" b="1" u="sng" dirty="0">
                <a:ea typeface="Verdana" pitchFamily="34" charset="0"/>
                <a:cs typeface="Verdana" pitchFamily="34" charset="0"/>
              </a:rPr>
              <a:t>National Integrated Infrastructure Master Plan (NIIMP)</a:t>
            </a:r>
          </a:p>
          <a:p>
            <a:pPr algn="just">
              <a:lnSpc>
                <a:spcPct val="150000"/>
              </a:lnSpc>
              <a:buFont typeface="Wingdings" pitchFamily="2" charset="2"/>
              <a:buChar char="§"/>
            </a:pPr>
            <a:r>
              <a:rPr lang="en-US" sz="1400" dirty="0">
                <a:ea typeface="Verdana" pitchFamily="34" charset="0"/>
                <a:cs typeface="Verdana" pitchFamily="34" charset="0"/>
              </a:rPr>
              <a:t>The NIIMP is a national integrated road map for infrastructural development in Nigeria with a planning horizon of 30 years</a:t>
            </a:r>
          </a:p>
          <a:p>
            <a:pPr algn="just">
              <a:lnSpc>
                <a:spcPct val="150000"/>
              </a:lnSpc>
              <a:buFont typeface="Wingdings" pitchFamily="2" charset="2"/>
              <a:buChar char="§"/>
            </a:pPr>
            <a:r>
              <a:rPr lang="en-US" sz="1400" dirty="0">
                <a:ea typeface="Verdana" pitchFamily="34" charset="0"/>
                <a:cs typeface="Verdana" pitchFamily="34" charset="0"/>
              </a:rPr>
              <a:t>The NIIMP requires buy in from key stakeholders, verifiable data and clear commitments to the sanctity of contracts to be successfully implemented.</a:t>
            </a:r>
          </a:p>
          <a:p>
            <a:pPr algn="just">
              <a:lnSpc>
                <a:spcPct val="150000"/>
              </a:lnSpc>
              <a:buFont typeface="Wingdings" pitchFamily="2" charset="2"/>
              <a:buChar char="§"/>
            </a:pPr>
            <a:r>
              <a:rPr lang="en-US" sz="1400" dirty="0">
                <a:ea typeface="Verdana" pitchFamily="34" charset="0"/>
                <a:cs typeface="Verdana" pitchFamily="34" charset="0"/>
              </a:rPr>
              <a:t>The document plays a vital role in coordinating the integrated implementation of infrastructure development</a:t>
            </a:r>
            <a:r>
              <a:rPr lang="en-US" sz="1400" dirty="0" smtClean="0">
                <a:ea typeface="Verdana" pitchFamily="34" charset="0"/>
                <a:cs typeface="Verdana" pitchFamily="34" charset="0"/>
              </a:rPr>
              <a:t>.</a:t>
            </a:r>
            <a:endParaRPr lang="en-US" sz="1400" b="1" dirty="0" smtClean="0">
              <a:ea typeface="Verdana" pitchFamily="34" charset="0"/>
              <a:cs typeface="Verdana" pitchFamily="34" charset="0"/>
            </a:endParaRPr>
          </a:p>
        </p:txBody>
      </p:sp>
      <p:sp>
        <p:nvSpPr>
          <p:cNvPr id="4" name="Rounded Rectangle 4"/>
          <p:cNvSpPr/>
          <p:nvPr/>
        </p:nvSpPr>
        <p:spPr>
          <a:xfrm>
            <a:off x="0" y="228600"/>
            <a:ext cx="6172200" cy="381000"/>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a:lnSpc>
                <a:spcPct val="90000"/>
              </a:lnSpc>
              <a:spcAft>
                <a:spcPct val="35000"/>
              </a:spcAft>
              <a:defRPr/>
            </a:pPr>
            <a:r>
              <a:rPr lang="en-GB" b="1" dirty="0">
                <a:latin typeface="Arial" panose="020B0604020202020204" pitchFamily="34" charset="0"/>
                <a:cs typeface="Arial" panose="020B0604020202020204" pitchFamily="34" charset="0"/>
              </a:rPr>
              <a:t>6</a:t>
            </a:r>
            <a:r>
              <a:rPr lang="en-GB" b="1" dirty="0" smtClean="0">
                <a:latin typeface="Arial" panose="020B0604020202020204" pitchFamily="34" charset="0"/>
                <a:cs typeface="Arial" panose="020B0604020202020204" pitchFamily="34" charset="0"/>
              </a:rPr>
              <a:t>. </a:t>
            </a:r>
            <a:r>
              <a:rPr lang="en-GB" b="1" dirty="0" smtClean="0"/>
              <a:t>Key Discussion Points from the Capacity Building Seminars</a:t>
            </a:r>
            <a:endParaRPr lang="en-GB" b="1"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112"/>
          <a:stretch>
            <a:fillRect/>
          </a:stretch>
        </p:blipFill>
        <p:spPr bwMode="auto">
          <a:xfrm>
            <a:off x="6372225" y="-25400"/>
            <a:ext cx="2592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3020219" y="1066800"/>
            <a:ext cx="2923381" cy="5715000"/>
          </a:xfrm>
          <a:prstGeom prst="rect">
            <a:avLst/>
          </a:prstGeom>
          <a:solidFill>
            <a:schemeClr val="tx2">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u="sng" dirty="0" smtClean="0">
                <a:ea typeface="Verdana" pitchFamily="34" charset="0"/>
                <a:cs typeface="Verdana" pitchFamily="34" charset="0"/>
              </a:rPr>
              <a:t>Session 2: PPP Project Cycle and Project Screening</a:t>
            </a:r>
          </a:p>
          <a:p>
            <a:pPr algn="just">
              <a:lnSpc>
                <a:spcPct val="170000"/>
              </a:lnSpc>
              <a:buFont typeface="Wingdings" pitchFamily="2" charset="2"/>
              <a:buChar char="§"/>
            </a:pPr>
            <a:r>
              <a:rPr lang="en-US" sz="1400" dirty="0" smtClean="0">
                <a:ea typeface="Verdana" pitchFamily="34" charset="0"/>
                <a:cs typeface="Verdana" pitchFamily="34" charset="0"/>
              </a:rPr>
              <a:t>The PPP project life cycle needs to follow a systematic approach that allows sufficient time for proper project preparation. </a:t>
            </a:r>
          </a:p>
          <a:p>
            <a:pPr algn="just">
              <a:lnSpc>
                <a:spcPct val="170000"/>
              </a:lnSpc>
              <a:buFont typeface="Wingdings" pitchFamily="2" charset="2"/>
              <a:buChar char="§"/>
            </a:pPr>
            <a:r>
              <a:rPr lang="en-US" sz="1400" dirty="0" smtClean="0">
                <a:ea typeface="Verdana" pitchFamily="34" charset="0"/>
                <a:cs typeface="Verdana" pitchFamily="34" charset="0"/>
              </a:rPr>
              <a:t>There is need to engage competent Transaction </a:t>
            </a:r>
            <a:r>
              <a:rPr lang="en-US" sz="1400" dirty="0">
                <a:ea typeface="Verdana" pitchFamily="34" charset="0"/>
                <a:cs typeface="Verdana" pitchFamily="34" charset="0"/>
              </a:rPr>
              <a:t>A</a:t>
            </a:r>
            <a:r>
              <a:rPr lang="en-US" sz="1400" dirty="0" smtClean="0">
                <a:ea typeface="Verdana" pitchFamily="34" charset="0"/>
                <a:cs typeface="Verdana" pitchFamily="34" charset="0"/>
              </a:rPr>
              <a:t>dvisers with the legal, technical and financial expertise to develop bankable projects, as well as identify contingent liabilities that could crystallize down the line in each transaction. </a:t>
            </a:r>
          </a:p>
          <a:p>
            <a:endParaRPr lang="en-US" sz="1200" dirty="0"/>
          </a:p>
        </p:txBody>
      </p:sp>
      <p:sp>
        <p:nvSpPr>
          <p:cNvPr id="7" name="Content Placeholder 2"/>
          <p:cNvSpPr txBox="1">
            <a:spLocks/>
          </p:cNvSpPr>
          <p:nvPr/>
        </p:nvSpPr>
        <p:spPr>
          <a:xfrm>
            <a:off x="5943600" y="1066800"/>
            <a:ext cx="3021013" cy="5714999"/>
          </a:xfrm>
          <a:prstGeom prst="rect">
            <a:avLst/>
          </a:prstGeom>
          <a:solidFill>
            <a:schemeClr val="accent2">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u="sng" dirty="0" smtClean="0">
                <a:ea typeface="Verdana" pitchFamily="34" charset="0"/>
                <a:cs typeface="Verdana" pitchFamily="34" charset="0"/>
              </a:rPr>
              <a:t>Session 3: Understanding Roles of the Key Agencies in Nigeria’s PPP Delivery Framework</a:t>
            </a:r>
          </a:p>
          <a:p>
            <a:pPr algn="just">
              <a:lnSpc>
                <a:spcPct val="150000"/>
              </a:lnSpc>
              <a:buFont typeface="Wingdings" pitchFamily="2" charset="2"/>
              <a:buChar char="§"/>
            </a:pPr>
            <a:r>
              <a:rPr lang="en-US" sz="1400" dirty="0" smtClean="0">
                <a:ea typeface="Verdana" pitchFamily="34" charset="0"/>
                <a:cs typeface="Verdana" pitchFamily="34" charset="0"/>
              </a:rPr>
              <a:t>There are over 10 Federal Government agencies involved in Nigeria’s PPP delivery chain.</a:t>
            </a:r>
          </a:p>
          <a:p>
            <a:pPr algn="just">
              <a:lnSpc>
                <a:spcPct val="150000"/>
              </a:lnSpc>
              <a:buFont typeface="Wingdings" pitchFamily="2" charset="2"/>
              <a:buChar char="§"/>
            </a:pPr>
            <a:r>
              <a:rPr lang="en-US" sz="1400" dirty="0" smtClean="0">
                <a:ea typeface="Verdana" pitchFamily="34" charset="0"/>
                <a:cs typeface="Verdana" pitchFamily="34" charset="0"/>
              </a:rPr>
              <a:t>An understanding of the roles of key agencies in the PPP space is critical to successful preparation and execution of PPP projects.</a:t>
            </a:r>
          </a:p>
          <a:p>
            <a:pPr algn="just">
              <a:lnSpc>
                <a:spcPct val="150000"/>
              </a:lnSpc>
              <a:buFont typeface="Wingdings" pitchFamily="2" charset="2"/>
              <a:buChar char="§"/>
            </a:pPr>
            <a:r>
              <a:rPr lang="en-US" sz="1400" dirty="0" smtClean="0">
                <a:ea typeface="Verdana" pitchFamily="34" charset="0"/>
                <a:cs typeface="Verdana" pitchFamily="34" charset="0"/>
              </a:rPr>
              <a:t>The ICRC has identified gaps in Nigeria’s PPP delivery framework and is in the process of making necessary enhancements.</a:t>
            </a:r>
          </a:p>
          <a:p>
            <a:pPr>
              <a:lnSpc>
                <a:spcPct val="170000"/>
              </a:lnSpc>
              <a:buFont typeface="Wingdings" pitchFamily="2" charset="2"/>
              <a:buChar char="§"/>
            </a:pPr>
            <a:endParaRPr lang="en-US" sz="1200" dirty="0" smtClean="0">
              <a:latin typeface="Verdana" pitchFamily="34" charset="0"/>
              <a:ea typeface="Verdana" pitchFamily="34" charset="0"/>
              <a:cs typeface="Verdana" pitchFamily="34" charset="0"/>
            </a:endParaRPr>
          </a:p>
          <a:p>
            <a:endParaRPr lang="en-US" sz="1200" dirty="0"/>
          </a:p>
        </p:txBody>
      </p:sp>
    </p:spTree>
    <p:extLst>
      <p:ext uri="{BB962C8B-B14F-4D97-AF65-F5344CB8AC3E}">
        <p14:creationId xmlns:p14="http://schemas.microsoft.com/office/powerpoint/2010/main" xmlns="" val="1640932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2EYg4GoAEiiLAGj91V1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NnOg7q1j0i3FqTNx1n9V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TotalTime>
  <Words>2376</Words>
  <Application>Microsoft Office PowerPoint</Application>
  <PresentationFormat>On-screen Show (4:3)</PresentationFormat>
  <Paragraphs>212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 TRANSPORT SECTOR PPP PROJECT PIPELINE REVIEW </vt:lpstr>
      <vt:lpstr> POWER SECTOR PPP PROJECT PIPELINE REVIEW </vt:lpstr>
      <vt:lpstr> AGRICULTURE SECTOR PPP PROJECT PIPELINE REVIEW </vt:lpstr>
      <vt:lpstr> HEALTH SECTOR PPP PROJECT PIPELINE REVIEW </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SEYE AA</dc:creator>
  <cp:lastModifiedBy>zmustapha</cp:lastModifiedBy>
  <cp:revision>57</cp:revision>
  <dcterms:created xsi:type="dcterms:W3CDTF">2016-05-31T13:18:32Z</dcterms:created>
  <dcterms:modified xsi:type="dcterms:W3CDTF">2016-06-03T12:26:10Z</dcterms:modified>
</cp:coreProperties>
</file>